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x="18288000" cy="10287000"/>
  <p:notesSz cx="6858000" cy="9144000"/>
  <p:embeddedFontLst>
    <p:embeddedFont>
      <p:font typeface="Montserrat" charset="1" panose="00000500000000000000"/>
      <p:regular r:id="rId37"/>
    </p:embeddedFont>
    <p:embeddedFont>
      <p:font typeface="Montserrat Italics" charset="1" panose="00000500000000000000"/>
      <p:regular r:id="rId38"/>
    </p:embeddedFont>
    <p:embeddedFont>
      <p:font typeface="Helvetica World Bold" charset="1" panose="020B0800040000020004"/>
      <p:regular r:id="rId39"/>
    </p:embeddedFont>
    <p:embeddedFont>
      <p:font typeface="Montserrat Bold" charset="1" panose="00000800000000000000"/>
      <p:regular r:id="rId40"/>
    </p:embeddedFont>
    <p:embeddedFont>
      <p:font typeface="Canva Sans Bold" charset="1" panose="020B0803030501040103"/>
      <p:regular r:id="rId41"/>
    </p:embeddedFont>
    <p:embeddedFont>
      <p:font typeface="Canva Sans Italics" charset="1" panose="020B0503030501040103"/>
      <p:regular r:id="rId42"/>
    </p:embeddedFont>
    <p:embeddedFont>
      <p:font typeface="Canva Sans" charset="1" panose="020B0503030501040103"/>
      <p:regular r:id="rId43"/>
    </p:embeddedFont>
    <p:embeddedFont>
      <p:font typeface="Canva Sans Bold Italics" charset="1" panose="020B0803030501040103"/>
      <p:regular r:id="rId44"/>
    </p:embeddedFont>
    <p:embeddedFont>
      <p:font typeface="Montserrat Bold Italics" charset="1" panose="0000080000000000000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5.jpeg" Type="http://schemas.openxmlformats.org/officeDocument/2006/relationships/image"/><Relationship Id="rId7" Target="../media/image16.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7.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0.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2.jpeg" Type="http://schemas.openxmlformats.org/officeDocument/2006/relationships/image"/><Relationship Id="rId7" Target="../media/image23.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4.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5.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6.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7.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8.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6.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0.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jpeg" Type="http://schemas.openxmlformats.org/officeDocument/2006/relationships/image"/><Relationship Id="rId7" Target="../media/image8.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9.jpeg" Type="http://schemas.openxmlformats.org/officeDocument/2006/relationships/image"/><Relationship Id="rId7" Target="../media/VAGlETHWJgo.mp4" Type="http://schemas.openxmlformats.org/officeDocument/2006/relationships/video"/><Relationship Id="rId8" Target="../media/VAGlETHWJgo.mp4" Type="http://schemas.microsoft.com/office/2007/relationships/media"/></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0.jpeg" Type="http://schemas.openxmlformats.org/officeDocument/2006/relationships/image"/><Relationship Id="rId7" Target="../media/VAGlEekImNo.mp4" Type="http://schemas.openxmlformats.org/officeDocument/2006/relationships/video"/><Relationship Id="rId8" Target="../media/VAGlEekImNo.mp4" Type="http://schemas.microsoft.com/office/2007/relationships/media"/></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1.jpeg" Type="http://schemas.openxmlformats.org/officeDocument/2006/relationships/image"/><Relationship Id="rId7" Target="../media/VAGlEU7DbtY.mp4" Type="http://schemas.openxmlformats.org/officeDocument/2006/relationships/video"/><Relationship Id="rId8" Target="../media/VAGlEU7DbtY.mp4" Type="http://schemas.microsoft.com/office/2007/relationships/media"/></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4.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4909918" cy="2721409"/>
          </a:xfrm>
          <a:custGeom>
            <a:avLst/>
            <a:gdLst/>
            <a:ahLst/>
            <a:cxnLst/>
            <a:rect r="r" b="b" t="t" l="l"/>
            <a:pathLst>
              <a:path h="2721409" w="4909918">
                <a:moveTo>
                  <a:pt x="0" y="0"/>
                </a:moveTo>
                <a:lnTo>
                  <a:pt x="4909918" y="0"/>
                </a:lnTo>
                <a:lnTo>
                  <a:pt x="4909918" y="2721409"/>
                </a:lnTo>
                <a:lnTo>
                  <a:pt x="0" y="27214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55947" y="4388263"/>
            <a:ext cx="5532053" cy="7142741"/>
          </a:xfrm>
          <a:custGeom>
            <a:avLst/>
            <a:gdLst/>
            <a:ahLst/>
            <a:cxnLst/>
            <a:rect r="r" b="b" t="t" l="l"/>
            <a:pathLst>
              <a:path h="7142741" w="5532053">
                <a:moveTo>
                  <a:pt x="0" y="0"/>
                </a:moveTo>
                <a:lnTo>
                  <a:pt x="5532053" y="0"/>
                </a:lnTo>
                <a:lnTo>
                  <a:pt x="5532053" y="7142741"/>
                </a:lnTo>
                <a:lnTo>
                  <a:pt x="0" y="71427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813931" y="238756"/>
            <a:ext cx="2032278" cy="2050217"/>
          </a:xfrm>
          <a:custGeom>
            <a:avLst/>
            <a:gdLst/>
            <a:ahLst/>
            <a:cxnLst/>
            <a:rect r="r" b="b" t="t" l="l"/>
            <a:pathLst>
              <a:path h="2050217" w="2032278">
                <a:moveTo>
                  <a:pt x="0" y="0"/>
                </a:moveTo>
                <a:lnTo>
                  <a:pt x="2032277" y="0"/>
                </a:lnTo>
                <a:lnTo>
                  <a:pt x="2032277" y="2050217"/>
                </a:lnTo>
                <a:lnTo>
                  <a:pt x="0" y="2050217"/>
                </a:lnTo>
                <a:lnTo>
                  <a:pt x="0" y="0"/>
                </a:lnTo>
                <a:close/>
              </a:path>
            </a:pathLst>
          </a:custGeom>
          <a:blipFill>
            <a:blip r:embed="rId6"/>
            <a:stretch>
              <a:fillRect l="0" t="0" r="0" b="0"/>
            </a:stretch>
          </a:blipFill>
        </p:spPr>
      </p:sp>
      <p:sp>
        <p:nvSpPr>
          <p:cNvPr name="TextBox 5" id="5"/>
          <p:cNvSpPr txBox="true"/>
          <p:nvPr/>
        </p:nvSpPr>
        <p:spPr>
          <a:xfrm rot="0">
            <a:off x="4558903" y="2356337"/>
            <a:ext cx="9170194" cy="1652271"/>
          </a:xfrm>
          <a:prstGeom prst="rect">
            <a:avLst/>
          </a:prstGeom>
        </p:spPr>
        <p:txBody>
          <a:bodyPr anchor="t" rtlCol="false" tIns="0" lIns="0" bIns="0" rIns="0">
            <a:spAutoFit/>
          </a:bodyPr>
          <a:lstStyle/>
          <a:p>
            <a:pPr algn="ctr">
              <a:lnSpc>
                <a:spcPts val="7979"/>
              </a:lnSpc>
            </a:pPr>
            <a:r>
              <a:rPr lang="en-US" sz="5699" u="sng">
                <a:solidFill>
                  <a:srgbClr val="000000"/>
                </a:solidFill>
                <a:latin typeface="Montserrat"/>
                <a:ea typeface="Montserrat"/>
                <a:cs typeface="Montserrat"/>
                <a:sym typeface="Montserrat"/>
              </a:rPr>
              <a:t>Kinematics of Machinery </a:t>
            </a:r>
          </a:p>
          <a:p>
            <a:pPr algn="ctr">
              <a:lnSpc>
                <a:spcPts val="5179"/>
              </a:lnSpc>
              <a:spcBef>
                <a:spcPct val="0"/>
              </a:spcBef>
            </a:pPr>
            <a:r>
              <a:rPr lang="en-US" sz="3699" u="sng">
                <a:solidFill>
                  <a:srgbClr val="000000"/>
                </a:solidFill>
                <a:latin typeface="Montserrat"/>
                <a:ea typeface="Montserrat"/>
                <a:cs typeface="Montserrat"/>
                <a:sym typeface="Montserrat"/>
              </a:rPr>
              <a:t>ME224</a:t>
            </a:r>
          </a:p>
        </p:txBody>
      </p:sp>
      <p:sp>
        <p:nvSpPr>
          <p:cNvPr name="TextBox 6" id="6"/>
          <p:cNvSpPr txBox="true"/>
          <p:nvPr/>
        </p:nvSpPr>
        <p:spPr>
          <a:xfrm rot="0">
            <a:off x="3512879" y="4122909"/>
            <a:ext cx="11262242" cy="752476"/>
          </a:xfrm>
          <a:prstGeom prst="rect">
            <a:avLst/>
          </a:prstGeom>
        </p:spPr>
        <p:txBody>
          <a:bodyPr anchor="t" rtlCol="false" tIns="0" lIns="0" bIns="0" rIns="0">
            <a:spAutoFit/>
          </a:bodyPr>
          <a:lstStyle/>
          <a:p>
            <a:pPr algn="ctr">
              <a:lnSpc>
                <a:spcPts val="6299"/>
              </a:lnSpc>
              <a:spcBef>
                <a:spcPct val="0"/>
              </a:spcBef>
            </a:pPr>
            <a:r>
              <a:rPr lang="en-US" sz="4499" i="true">
                <a:solidFill>
                  <a:srgbClr val="000000"/>
                </a:solidFill>
                <a:latin typeface="Montserrat Italics"/>
                <a:ea typeface="Montserrat Italics"/>
                <a:cs typeface="Montserrat Italics"/>
                <a:sym typeface="Montserrat Italics"/>
              </a:rPr>
              <a:t>Course Project on Combined Harvester</a:t>
            </a:r>
          </a:p>
        </p:txBody>
      </p:sp>
      <p:sp>
        <p:nvSpPr>
          <p:cNvPr name="TextBox 7" id="7"/>
          <p:cNvSpPr txBox="true"/>
          <p:nvPr/>
        </p:nvSpPr>
        <p:spPr>
          <a:xfrm rot="0">
            <a:off x="6797100" y="5537071"/>
            <a:ext cx="4693801" cy="626110"/>
          </a:xfrm>
          <a:prstGeom prst="rect">
            <a:avLst/>
          </a:prstGeom>
        </p:spPr>
        <p:txBody>
          <a:bodyPr anchor="t" rtlCol="false" tIns="0" lIns="0" bIns="0" rIns="0">
            <a:spAutoFit/>
          </a:bodyPr>
          <a:lstStyle/>
          <a:p>
            <a:pPr algn="ctr">
              <a:lnSpc>
                <a:spcPts val="4759"/>
              </a:lnSpc>
              <a:spcBef>
                <a:spcPct val="0"/>
              </a:spcBef>
            </a:pPr>
            <a:r>
              <a:rPr lang="en-US" b="true" sz="3399" u="sng">
                <a:solidFill>
                  <a:srgbClr val="000000"/>
                </a:solidFill>
                <a:latin typeface="Helvetica World Bold"/>
                <a:ea typeface="Helvetica World Bold"/>
                <a:cs typeface="Helvetica World Bold"/>
                <a:sym typeface="Helvetica World Bold"/>
              </a:rPr>
              <a:t>Project Team Members</a:t>
            </a:r>
          </a:p>
        </p:txBody>
      </p:sp>
      <p:sp>
        <p:nvSpPr>
          <p:cNvPr name="TextBox 8" id="8"/>
          <p:cNvSpPr txBox="true"/>
          <p:nvPr/>
        </p:nvSpPr>
        <p:spPr>
          <a:xfrm rot="0">
            <a:off x="5033592" y="754914"/>
            <a:ext cx="8220817" cy="1144905"/>
          </a:xfrm>
          <a:prstGeom prst="rect">
            <a:avLst/>
          </a:prstGeom>
        </p:spPr>
        <p:txBody>
          <a:bodyPr anchor="t" rtlCol="false" tIns="0" lIns="0" bIns="0" rIns="0">
            <a:spAutoFit/>
          </a:bodyPr>
          <a:lstStyle/>
          <a:p>
            <a:pPr algn="ctr">
              <a:lnSpc>
                <a:spcPts val="4619"/>
              </a:lnSpc>
              <a:spcBef>
                <a:spcPct val="0"/>
              </a:spcBef>
            </a:pPr>
            <a:r>
              <a:rPr lang="en-US" b="true" sz="3299">
                <a:solidFill>
                  <a:srgbClr val="000000"/>
                </a:solidFill>
                <a:latin typeface="Montserrat Bold"/>
                <a:ea typeface="Montserrat Bold"/>
                <a:cs typeface="Montserrat Bold"/>
                <a:sym typeface="Montserrat Bold"/>
              </a:rPr>
              <a:t>INDIAN INSTITUTE OF TECHNOLOGY GUWAHATI</a:t>
            </a:r>
          </a:p>
        </p:txBody>
      </p:sp>
      <p:sp>
        <p:nvSpPr>
          <p:cNvPr name="TextBox 9" id="9"/>
          <p:cNvSpPr txBox="true"/>
          <p:nvPr/>
        </p:nvSpPr>
        <p:spPr>
          <a:xfrm rot="0">
            <a:off x="6241885" y="6306057"/>
            <a:ext cx="5804230" cy="2805113"/>
          </a:xfrm>
          <a:prstGeom prst="rect">
            <a:avLst/>
          </a:prstGeom>
        </p:spPr>
        <p:txBody>
          <a:bodyPr anchor="t" rtlCol="false" tIns="0" lIns="0" bIns="0" rIns="0">
            <a:spAutoFit/>
          </a:bodyPr>
          <a:lstStyle/>
          <a:p>
            <a:pPr algn="l">
              <a:lnSpc>
                <a:spcPts val="4199"/>
              </a:lnSpc>
            </a:pPr>
            <a:r>
              <a:rPr lang="en-US" b="true" sz="2999">
                <a:solidFill>
                  <a:srgbClr val="E97142"/>
                </a:solidFill>
                <a:latin typeface="Helvetica World Bold"/>
                <a:ea typeface="Helvetica World Bold"/>
                <a:cs typeface="Helvetica World Bold"/>
                <a:sym typeface="Helvetica World Bold"/>
              </a:rPr>
              <a:t>Vasanth P (230103112)</a:t>
            </a:r>
          </a:p>
          <a:p>
            <a:pPr algn="l">
              <a:lnSpc>
                <a:spcPts val="4199"/>
              </a:lnSpc>
            </a:pPr>
            <a:r>
              <a:rPr lang="en-US" b="true" sz="2999">
                <a:solidFill>
                  <a:srgbClr val="E97142"/>
                </a:solidFill>
                <a:latin typeface="Helvetica World Bold"/>
                <a:ea typeface="Helvetica World Bold"/>
                <a:cs typeface="Helvetica World Bold"/>
                <a:sym typeface="Helvetica World Bold"/>
              </a:rPr>
              <a:t>Vatsalya Singh (230103114)</a:t>
            </a:r>
          </a:p>
          <a:p>
            <a:pPr algn="l">
              <a:lnSpc>
                <a:spcPts val="4199"/>
              </a:lnSpc>
            </a:pPr>
            <a:r>
              <a:rPr lang="en-US" b="true" sz="2999">
                <a:solidFill>
                  <a:srgbClr val="E97142"/>
                </a:solidFill>
                <a:latin typeface="Helvetica World Bold"/>
                <a:ea typeface="Helvetica World Bold"/>
                <a:cs typeface="Helvetica World Bold"/>
                <a:sym typeface="Helvetica World Bold"/>
              </a:rPr>
              <a:t>Vaibhav Kumar (230103108)</a:t>
            </a:r>
          </a:p>
          <a:p>
            <a:pPr algn="l">
              <a:lnSpc>
                <a:spcPts val="4199"/>
              </a:lnSpc>
            </a:pPr>
            <a:r>
              <a:rPr lang="en-US" b="true" sz="2999">
                <a:solidFill>
                  <a:srgbClr val="E97142"/>
                </a:solidFill>
                <a:latin typeface="Helvetica World Bold"/>
                <a:ea typeface="Helvetica World Bold"/>
                <a:cs typeface="Helvetica World Bold"/>
                <a:sym typeface="Helvetica World Bold"/>
              </a:rPr>
              <a:t>Subhodeep Paul (230103100)</a:t>
            </a:r>
          </a:p>
          <a:p>
            <a:pPr algn="l">
              <a:lnSpc>
                <a:spcPts val="4199"/>
              </a:lnSpc>
            </a:pPr>
            <a:r>
              <a:rPr lang="en-US" b="true" sz="2999">
                <a:solidFill>
                  <a:srgbClr val="E97142"/>
                </a:solidFill>
                <a:latin typeface="Helvetica World Bold"/>
                <a:ea typeface="Helvetica World Bold"/>
                <a:cs typeface="Helvetica World Bold"/>
                <a:sym typeface="Helvetica World Bold"/>
              </a:rPr>
              <a:t>Ajay Pratap Singh (230103132)</a:t>
            </a:r>
          </a:p>
        </p:txBody>
      </p:sp>
      <p:sp>
        <p:nvSpPr>
          <p:cNvPr name="Freeform 10" id="10"/>
          <p:cNvSpPr/>
          <p:nvPr/>
        </p:nvSpPr>
        <p:spPr>
          <a:xfrm flipH="false" flipV="false" rot="900499">
            <a:off x="-510287" y="9713156"/>
            <a:ext cx="4909918" cy="2721409"/>
          </a:xfrm>
          <a:custGeom>
            <a:avLst/>
            <a:gdLst/>
            <a:ahLst/>
            <a:cxnLst/>
            <a:rect r="r" b="b" t="t" l="l"/>
            <a:pathLst>
              <a:path h="2721409" w="4909918">
                <a:moveTo>
                  <a:pt x="0" y="0"/>
                </a:moveTo>
                <a:lnTo>
                  <a:pt x="4909919" y="0"/>
                </a:lnTo>
                <a:lnTo>
                  <a:pt x="4909919" y="2721409"/>
                </a:lnTo>
                <a:lnTo>
                  <a:pt x="0" y="27214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869812" y="5873587"/>
            <a:ext cx="3418188" cy="4413413"/>
          </a:xfrm>
          <a:custGeom>
            <a:avLst/>
            <a:gdLst/>
            <a:ahLst/>
            <a:cxnLst/>
            <a:rect r="r" b="b" t="t" l="l"/>
            <a:pathLst>
              <a:path h="4413413" w="3418188">
                <a:moveTo>
                  <a:pt x="0" y="0"/>
                </a:moveTo>
                <a:lnTo>
                  <a:pt x="3418188" y="0"/>
                </a:lnTo>
                <a:lnTo>
                  <a:pt x="3418188" y="4413413"/>
                </a:lnTo>
                <a:lnTo>
                  <a:pt x="0" y="44134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0"/>
            <a:ext cx="4909918" cy="2721409"/>
          </a:xfrm>
          <a:custGeom>
            <a:avLst/>
            <a:gdLst/>
            <a:ahLst/>
            <a:cxnLst/>
            <a:rect r="r" b="b" t="t" l="l"/>
            <a:pathLst>
              <a:path h="2721409" w="4909918">
                <a:moveTo>
                  <a:pt x="0" y="0"/>
                </a:moveTo>
                <a:lnTo>
                  <a:pt x="4909918" y="0"/>
                </a:lnTo>
                <a:lnTo>
                  <a:pt x="4909918" y="2721409"/>
                </a:lnTo>
                <a:lnTo>
                  <a:pt x="0" y="27214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529425" y="471692"/>
            <a:ext cx="8245874" cy="899908"/>
          </a:xfrm>
          <a:prstGeom prst="rect">
            <a:avLst/>
          </a:prstGeom>
        </p:spPr>
        <p:txBody>
          <a:bodyPr anchor="t" rtlCol="false" tIns="0" lIns="0" bIns="0" rIns="0">
            <a:spAutoFit/>
          </a:bodyPr>
          <a:lstStyle/>
          <a:p>
            <a:pPr algn="ctr">
              <a:lnSpc>
                <a:spcPts val="7304"/>
              </a:lnSpc>
              <a:spcBef>
                <a:spcPct val="0"/>
              </a:spcBef>
            </a:pPr>
            <a:r>
              <a:rPr lang="en-US" b="true" sz="5217" u="sng">
                <a:solidFill>
                  <a:srgbClr val="000000"/>
                </a:solidFill>
                <a:latin typeface="Canva Sans Bold"/>
                <a:ea typeface="Canva Sans Bold"/>
                <a:cs typeface="Canva Sans Bold"/>
                <a:sym typeface="Canva Sans Bold"/>
              </a:rPr>
              <a:t>Working and Application</a:t>
            </a:r>
          </a:p>
        </p:txBody>
      </p:sp>
      <p:sp>
        <p:nvSpPr>
          <p:cNvPr name="TextBox 5" id="5"/>
          <p:cNvSpPr txBox="true"/>
          <p:nvPr/>
        </p:nvSpPr>
        <p:spPr>
          <a:xfrm rot="0">
            <a:off x="1975319" y="1733870"/>
            <a:ext cx="14337362" cy="2670810"/>
          </a:xfrm>
          <a:prstGeom prst="rect">
            <a:avLst/>
          </a:prstGeom>
        </p:spPr>
        <p:txBody>
          <a:bodyPr anchor="t" rtlCol="false" tIns="0" lIns="0" bIns="0" rIns="0">
            <a:spAutoFit/>
          </a:bodyPr>
          <a:lstStyle/>
          <a:p>
            <a:pPr algn="l">
              <a:lnSpc>
                <a:spcPts val="4289"/>
              </a:lnSpc>
            </a:pPr>
            <a:r>
              <a:rPr lang="en-US" sz="2599" spc="-28">
                <a:solidFill>
                  <a:srgbClr val="000000"/>
                </a:solidFill>
                <a:latin typeface="Montserrat"/>
                <a:ea typeface="Montserrat"/>
                <a:cs typeface="Montserrat"/>
                <a:sym typeface="Montserrat"/>
              </a:rPr>
              <a:t>Wing Support Frames are essential in modern c</a:t>
            </a:r>
            <a:r>
              <a:rPr lang="en-US" sz="2599" spc="-28">
                <a:solidFill>
                  <a:srgbClr val="000000"/>
                </a:solidFill>
                <a:latin typeface="Montserrat"/>
                <a:ea typeface="Montserrat"/>
                <a:cs typeface="Montserrat"/>
                <a:sym typeface="Montserrat"/>
              </a:rPr>
              <a:t>ombined harvesters using large folding headers. They allow for efficient transport through narrow roads by enabling wing folding and ensure header stability in wide-field harvesting. These frames help maintain crop intake consistency by preventing wing misalignment. Their role is structural but vital for header functionality, especially in large-scale farming operations.</a:t>
            </a:r>
          </a:p>
        </p:txBody>
      </p:sp>
      <p:sp>
        <p:nvSpPr>
          <p:cNvPr name="TextBox 6" id="6"/>
          <p:cNvSpPr txBox="true"/>
          <p:nvPr/>
        </p:nvSpPr>
        <p:spPr>
          <a:xfrm rot="0">
            <a:off x="5529425" y="4633996"/>
            <a:ext cx="6049089" cy="488314"/>
          </a:xfrm>
          <a:prstGeom prst="rect">
            <a:avLst/>
          </a:prstGeom>
        </p:spPr>
        <p:txBody>
          <a:bodyPr anchor="t" rtlCol="false" tIns="0" lIns="0" bIns="0" rIns="0">
            <a:spAutoFit/>
          </a:bodyPr>
          <a:lstStyle/>
          <a:p>
            <a:pPr algn="ctr">
              <a:lnSpc>
                <a:spcPts val="4060"/>
              </a:lnSpc>
              <a:spcBef>
                <a:spcPct val="0"/>
              </a:spcBef>
            </a:pPr>
            <a:r>
              <a:rPr lang="en-US" sz="2900" i="true" u="sng">
                <a:solidFill>
                  <a:srgbClr val="000000"/>
                </a:solidFill>
                <a:latin typeface="Montserrat Italics"/>
                <a:ea typeface="Montserrat Italics"/>
                <a:cs typeface="Montserrat Italics"/>
                <a:sym typeface="Montserrat Italics"/>
              </a:rPr>
              <a:t>Working of wing support Frame</a:t>
            </a:r>
            <a:r>
              <a:rPr lang="en-US" b="true" sz="2900" i="true" u="sng">
                <a:solidFill>
                  <a:srgbClr val="000000"/>
                </a:solidFill>
                <a:latin typeface="Montserrat Bold Italics"/>
                <a:ea typeface="Montserrat Bold Italics"/>
                <a:cs typeface="Montserrat Bold Italics"/>
                <a:sym typeface="Montserrat Bold Italics"/>
              </a:rPr>
              <a:t> </a:t>
            </a:r>
          </a:p>
        </p:txBody>
      </p:sp>
      <p:sp>
        <p:nvSpPr>
          <p:cNvPr name="TextBox 7" id="7"/>
          <p:cNvSpPr txBox="true"/>
          <p:nvPr/>
        </p:nvSpPr>
        <p:spPr>
          <a:xfrm rot="0">
            <a:off x="1975319" y="5227085"/>
            <a:ext cx="13025798" cy="4886320"/>
          </a:xfrm>
          <a:prstGeom prst="rect">
            <a:avLst/>
          </a:prstGeom>
        </p:spPr>
        <p:txBody>
          <a:bodyPr anchor="t" rtlCol="false" tIns="0" lIns="0" bIns="0" rIns="0">
            <a:spAutoFit/>
          </a:bodyPr>
          <a:lstStyle/>
          <a:p>
            <a:pPr algn="just" marL="539761" indent="-269880" lvl="1">
              <a:lnSpc>
                <a:spcPts val="4875"/>
              </a:lnSpc>
              <a:buFont typeface="Arial"/>
              <a:buChar char="•"/>
            </a:pPr>
            <a:r>
              <a:rPr lang="en-US" sz="2500" spc="15">
                <a:solidFill>
                  <a:srgbClr val="000000"/>
                </a:solidFill>
                <a:latin typeface="Montserrat"/>
                <a:ea typeface="Montserrat"/>
                <a:cs typeface="Montserrat"/>
                <a:sym typeface="Montserrat"/>
              </a:rPr>
              <a:t>Supports wing sections of the draper header during both folding and field operations.</a:t>
            </a:r>
          </a:p>
          <a:p>
            <a:pPr algn="just" marL="539761" indent="-269880" lvl="1">
              <a:lnSpc>
                <a:spcPts val="4875"/>
              </a:lnSpc>
              <a:buFont typeface="Arial"/>
              <a:buChar char="•"/>
            </a:pPr>
            <a:r>
              <a:rPr lang="en-US" sz="2500" spc="15">
                <a:solidFill>
                  <a:srgbClr val="000000"/>
                </a:solidFill>
                <a:latin typeface="Montserrat"/>
                <a:ea typeface="Montserrat"/>
                <a:cs typeface="Montserrat"/>
                <a:sym typeface="Montserrat"/>
              </a:rPr>
              <a:t>Connects to central chassis with hinge joints allowing smooth pivot motion.</a:t>
            </a:r>
          </a:p>
          <a:p>
            <a:pPr algn="just" marL="539761" indent="-269880" lvl="1">
              <a:lnSpc>
                <a:spcPts val="4875"/>
              </a:lnSpc>
              <a:buFont typeface="Arial"/>
              <a:buChar char="•"/>
            </a:pPr>
            <a:r>
              <a:rPr lang="en-US" sz="2500" spc="15">
                <a:solidFill>
                  <a:srgbClr val="000000"/>
                </a:solidFill>
                <a:latin typeface="Montserrat"/>
                <a:ea typeface="Montserrat"/>
                <a:cs typeface="Montserrat"/>
                <a:sym typeface="Montserrat"/>
              </a:rPr>
              <a:t>Integrates hydraulic cylinders to power the folding/unfolding </a:t>
            </a:r>
            <a:r>
              <a:rPr lang="en-US" sz="2500" spc="15">
                <a:solidFill>
                  <a:srgbClr val="000000"/>
                </a:solidFill>
                <a:latin typeface="Montserrat"/>
                <a:ea typeface="Montserrat"/>
                <a:cs typeface="Montserrat"/>
                <a:sym typeface="Montserrat"/>
              </a:rPr>
              <a:t>of header wings.</a:t>
            </a:r>
          </a:p>
          <a:p>
            <a:pPr algn="just" marL="539761" indent="-269880" lvl="1">
              <a:lnSpc>
                <a:spcPts val="4875"/>
              </a:lnSpc>
              <a:buFont typeface="Arial"/>
              <a:buChar char="•"/>
            </a:pPr>
            <a:r>
              <a:rPr lang="en-US" sz="2500" spc="15">
                <a:solidFill>
                  <a:srgbClr val="000000"/>
                </a:solidFill>
                <a:latin typeface="Montserrat"/>
                <a:ea typeface="Montserrat"/>
                <a:cs typeface="Montserrat"/>
                <a:sym typeface="Montserrat"/>
              </a:rPr>
              <a:t>Uses locking pins or latches to secure the wings firmly during operation.</a:t>
            </a:r>
          </a:p>
          <a:p>
            <a:pPr algn="just" marL="539761" indent="-269880" lvl="1">
              <a:lnSpc>
                <a:spcPts val="4875"/>
              </a:lnSpc>
              <a:buFont typeface="Arial"/>
              <a:buChar char="•"/>
            </a:pPr>
            <a:r>
              <a:rPr lang="en-US" sz="2500" spc="15">
                <a:solidFill>
                  <a:srgbClr val="000000"/>
                </a:solidFill>
                <a:latin typeface="Montserrat"/>
                <a:ea typeface="Montserrat"/>
                <a:cs typeface="Montserrat"/>
                <a:sym typeface="Montserrat"/>
              </a:rPr>
              <a:t>Absorbs vibration and field stress through durable mounts and materials.</a:t>
            </a:r>
          </a:p>
          <a:p>
            <a:pPr algn="just" marL="539761" indent="-269880" lvl="1">
              <a:lnSpc>
                <a:spcPts val="4875"/>
              </a:lnSpc>
              <a:buFont typeface="Arial"/>
              <a:buChar char="•"/>
            </a:pPr>
            <a:r>
              <a:rPr lang="en-US" sz="2500" spc="15">
                <a:solidFill>
                  <a:srgbClr val="000000"/>
                </a:solidFill>
                <a:latin typeface="Montserrat"/>
                <a:ea typeface="Montserrat"/>
                <a:cs typeface="Montserrat"/>
                <a:sym typeface="Montserrat"/>
              </a:rPr>
              <a:t>Ensures proper alignment of header components to optimize crop intake</a:t>
            </a:r>
          </a:p>
          <a:p>
            <a:pPr algn="just">
              <a:lnSpc>
                <a:spcPts val="4875"/>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221500" y="5143500"/>
            <a:ext cx="5532053" cy="7142741"/>
          </a:xfrm>
          <a:custGeom>
            <a:avLst/>
            <a:gdLst/>
            <a:ahLst/>
            <a:cxnLst/>
            <a:rect r="r" b="b" t="t" l="l"/>
            <a:pathLst>
              <a:path h="7142741" w="5532053">
                <a:moveTo>
                  <a:pt x="0" y="0"/>
                </a:moveTo>
                <a:lnTo>
                  <a:pt x="5532053" y="0"/>
                </a:lnTo>
                <a:lnTo>
                  <a:pt x="5532053" y="7142741"/>
                </a:lnTo>
                <a:lnTo>
                  <a:pt x="0" y="71427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0"/>
            <a:ext cx="4909918" cy="2721409"/>
          </a:xfrm>
          <a:custGeom>
            <a:avLst/>
            <a:gdLst/>
            <a:ahLst/>
            <a:cxnLst/>
            <a:rect r="r" b="b" t="t" l="l"/>
            <a:pathLst>
              <a:path h="2721409" w="4909918">
                <a:moveTo>
                  <a:pt x="0" y="0"/>
                </a:moveTo>
                <a:lnTo>
                  <a:pt x="4909918" y="0"/>
                </a:lnTo>
                <a:lnTo>
                  <a:pt x="4909918" y="2721409"/>
                </a:lnTo>
                <a:lnTo>
                  <a:pt x="0" y="27214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759198" y="1360704"/>
            <a:ext cx="6983549" cy="4267520"/>
          </a:xfrm>
          <a:custGeom>
            <a:avLst/>
            <a:gdLst/>
            <a:ahLst/>
            <a:cxnLst/>
            <a:rect r="r" b="b" t="t" l="l"/>
            <a:pathLst>
              <a:path h="4267520" w="6983549">
                <a:moveTo>
                  <a:pt x="0" y="0"/>
                </a:moveTo>
                <a:lnTo>
                  <a:pt x="6983548" y="0"/>
                </a:lnTo>
                <a:lnTo>
                  <a:pt x="6983548" y="4267520"/>
                </a:lnTo>
                <a:lnTo>
                  <a:pt x="0" y="4267520"/>
                </a:lnTo>
                <a:lnTo>
                  <a:pt x="0" y="0"/>
                </a:lnTo>
                <a:close/>
              </a:path>
            </a:pathLst>
          </a:custGeom>
          <a:blipFill>
            <a:blip r:embed="rId6"/>
            <a:stretch>
              <a:fillRect l="-28168" t="-16496" r="-4187" b="-10897"/>
            </a:stretch>
          </a:blipFill>
        </p:spPr>
      </p:sp>
      <p:sp>
        <p:nvSpPr>
          <p:cNvPr name="Freeform 5" id="5"/>
          <p:cNvSpPr/>
          <p:nvPr/>
        </p:nvSpPr>
        <p:spPr>
          <a:xfrm flipH="false" flipV="false" rot="0">
            <a:off x="9437272" y="5801254"/>
            <a:ext cx="5825343" cy="1828751"/>
          </a:xfrm>
          <a:custGeom>
            <a:avLst/>
            <a:gdLst/>
            <a:ahLst/>
            <a:cxnLst/>
            <a:rect r="r" b="b" t="t" l="l"/>
            <a:pathLst>
              <a:path h="1828751" w="5825343">
                <a:moveTo>
                  <a:pt x="0" y="0"/>
                </a:moveTo>
                <a:lnTo>
                  <a:pt x="5825343" y="0"/>
                </a:lnTo>
                <a:lnTo>
                  <a:pt x="5825343" y="1828751"/>
                </a:lnTo>
                <a:lnTo>
                  <a:pt x="0" y="1828751"/>
                </a:lnTo>
                <a:lnTo>
                  <a:pt x="0" y="0"/>
                </a:lnTo>
                <a:close/>
              </a:path>
            </a:pathLst>
          </a:custGeom>
          <a:blipFill>
            <a:blip r:embed="rId7"/>
            <a:stretch>
              <a:fillRect l="-133896" t="-300749" r="0" b="-25965"/>
            </a:stretch>
          </a:blipFill>
        </p:spPr>
      </p:sp>
      <p:sp>
        <p:nvSpPr>
          <p:cNvPr name="Freeform 6" id="6"/>
          <p:cNvSpPr/>
          <p:nvPr/>
        </p:nvSpPr>
        <p:spPr>
          <a:xfrm flipH="false" flipV="false" rot="0">
            <a:off x="8759198" y="5805151"/>
            <a:ext cx="6983549" cy="4330881"/>
          </a:xfrm>
          <a:custGeom>
            <a:avLst/>
            <a:gdLst/>
            <a:ahLst/>
            <a:cxnLst/>
            <a:rect r="r" b="b" t="t" l="l"/>
            <a:pathLst>
              <a:path h="4330881" w="6983549">
                <a:moveTo>
                  <a:pt x="0" y="0"/>
                </a:moveTo>
                <a:lnTo>
                  <a:pt x="6983548" y="0"/>
                </a:lnTo>
                <a:lnTo>
                  <a:pt x="6983548" y="4330881"/>
                </a:lnTo>
                <a:lnTo>
                  <a:pt x="0" y="4330881"/>
                </a:lnTo>
                <a:lnTo>
                  <a:pt x="0" y="0"/>
                </a:lnTo>
                <a:close/>
              </a:path>
            </a:pathLst>
          </a:custGeom>
          <a:blipFill>
            <a:blip r:embed="rId7"/>
            <a:stretch>
              <a:fillRect l="-8793" t="-535" r="-67" b="0"/>
            </a:stretch>
          </a:blipFill>
        </p:spPr>
      </p:sp>
      <p:sp>
        <p:nvSpPr>
          <p:cNvPr name="TextBox 7" id="7"/>
          <p:cNvSpPr txBox="true"/>
          <p:nvPr/>
        </p:nvSpPr>
        <p:spPr>
          <a:xfrm rot="0">
            <a:off x="5797661" y="39621"/>
            <a:ext cx="6692678" cy="989079"/>
          </a:xfrm>
          <a:prstGeom prst="rect">
            <a:avLst/>
          </a:prstGeom>
        </p:spPr>
        <p:txBody>
          <a:bodyPr anchor="t" rtlCol="false" tIns="0" lIns="0" bIns="0" rIns="0">
            <a:spAutoFit/>
          </a:bodyPr>
          <a:lstStyle/>
          <a:p>
            <a:pPr algn="ctr">
              <a:lnSpc>
                <a:spcPts val="8036"/>
              </a:lnSpc>
              <a:spcBef>
                <a:spcPct val="0"/>
              </a:spcBef>
            </a:pPr>
            <a:r>
              <a:rPr lang="en-US" b="true" sz="5740" u="sng">
                <a:solidFill>
                  <a:srgbClr val="000000"/>
                </a:solidFill>
                <a:latin typeface="Canva Sans Bold"/>
                <a:ea typeface="Canva Sans Bold"/>
                <a:cs typeface="Canva Sans Bold"/>
                <a:sym typeface="Canva Sans Bold"/>
              </a:rPr>
              <a:t>Auger and Reel</a:t>
            </a:r>
          </a:p>
        </p:txBody>
      </p:sp>
      <p:sp>
        <p:nvSpPr>
          <p:cNvPr name="TextBox 8" id="8"/>
          <p:cNvSpPr txBox="true"/>
          <p:nvPr/>
        </p:nvSpPr>
        <p:spPr>
          <a:xfrm rot="0">
            <a:off x="392834" y="2286530"/>
            <a:ext cx="7442838" cy="6953248"/>
          </a:xfrm>
          <a:prstGeom prst="rect">
            <a:avLst/>
          </a:prstGeom>
        </p:spPr>
        <p:txBody>
          <a:bodyPr anchor="t" rtlCol="false" tIns="0" lIns="0" bIns="0" rIns="0">
            <a:spAutoFit/>
          </a:bodyPr>
          <a:lstStyle/>
          <a:p>
            <a:pPr algn="just">
              <a:lnSpc>
                <a:spcPts val="3710"/>
              </a:lnSpc>
            </a:pPr>
            <a:r>
              <a:rPr lang="en-US" sz="2394">
                <a:solidFill>
                  <a:srgbClr val="000000"/>
                </a:solidFill>
                <a:latin typeface="Montserrat"/>
                <a:ea typeface="Montserrat"/>
                <a:cs typeface="Montserrat"/>
                <a:sym typeface="Montserrat"/>
              </a:rPr>
              <a:t>The reel and auger are critical front-end comp</a:t>
            </a:r>
            <a:r>
              <a:rPr lang="en-US" sz="2394">
                <a:solidFill>
                  <a:srgbClr val="000000"/>
                </a:solidFill>
                <a:latin typeface="Montserrat"/>
                <a:ea typeface="Montserrat"/>
                <a:cs typeface="Montserrat"/>
                <a:sym typeface="Montserrat"/>
              </a:rPr>
              <a:t>onents of the combine harvester's header. The reel, with rotating tines or bats, gently lifts and guides crop plants toward the cutter bar.</a:t>
            </a:r>
          </a:p>
          <a:p>
            <a:pPr algn="just">
              <a:lnSpc>
                <a:spcPts val="3710"/>
              </a:lnSpc>
            </a:pPr>
          </a:p>
          <a:p>
            <a:pPr algn="just">
              <a:lnSpc>
                <a:spcPts val="3710"/>
              </a:lnSpc>
            </a:pPr>
            <a:r>
              <a:rPr lang="en-US" sz="2394">
                <a:solidFill>
                  <a:srgbClr val="000000"/>
                </a:solidFill>
                <a:latin typeface="Montserrat"/>
                <a:ea typeface="Montserrat"/>
                <a:cs typeface="Montserrat"/>
                <a:sym typeface="Montserrat"/>
              </a:rPr>
              <a:t>Just behind the cutter bar, the auger (a large horizontal rotating shaft with spiral flights) collects the cut crop and channels it toward the feeder house. </a:t>
            </a:r>
          </a:p>
          <a:p>
            <a:pPr algn="just">
              <a:lnSpc>
                <a:spcPts val="3710"/>
              </a:lnSpc>
            </a:pPr>
          </a:p>
          <a:p>
            <a:pPr algn="just">
              <a:lnSpc>
                <a:spcPts val="3710"/>
              </a:lnSpc>
            </a:pPr>
            <a:r>
              <a:rPr lang="en-US" sz="2394">
                <a:solidFill>
                  <a:srgbClr val="000000"/>
                </a:solidFill>
                <a:latin typeface="Montserrat"/>
                <a:ea typeface="Montserrat"/>
                <a:cs typeface="Montserrat"/>
                <a:sym typeface="Montserrat"/>
              </a:rPr>
              <a:t>Both parts work in precise synchronization to ensure smooth, continuous crop feeding. Made from high-strength, weather-resistant materials, they’re engineered for maximum performance across different crops and field conditions.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714193" y="3538831"/>
            <a:ext cx="5532053" cy="7142741"/>
          </a:xfrm>
          <a:custGeom>
            <a:avLst/>
            <a:gdLst/>
            <a:ahLst/>
            <a:cxnLst/>
            <a:rect r="r" b="b" t="t" l="l"/>
            <a:pathLst>
              <a:path h="7142741" w="5532053">
                <a:moveTo>
                  <a:pt x="0" y="0"/>
                </a:moveTo>
                <a:lnTo>
                  <a:pt x="5532053" y="0"/>
                </a:lnTo>
                <a:lnTo>
                  <a:pt x="5532053" y="7142741"/>
                </a:lnTo>
                <a:lnTo>
                  <a:pt x="0" y="71427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0"/>
            <a:ext cx="4909918" cy="2721409"/>
          </a:xfrm>
          <a:custGeom>
            <a:avLst/>
            <a:gdLst/>
            <a:ahLst/>
            <a:cxnLst/>
            <a:rect r="r" b="b" t="t" l="l"/>
            <a:pathLst>
              <a:path h="2721409" w="4909918">
                <a:moveTo>
                  <a:pt x="0" y="0"/>
                </a:moveTo>
                <a:lnTo>
                  <a:pt x="4909918" y="0"/>
                </a:lnTo>
                <a:lnTo>
                  <a:pt x="4909918" y="2721409"/>
                </a:lnTo>
                <a:lnTo>
                  <a:pt x="0" y="27214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909918" y="609600"/>
            <a:ext cx="8514758" cy="762000"/>
          </a:xfrm>
          <a:prstGeom prst="rect">
            <a:avLst/>
          </a:prstGeom>
        </p:spPr>
        <p:txBody>
          <a:bodyPr anchor="t" rtlCol="false" tIns="0" lIns="0" bIns="0" rIns="0">
            <a:spAutoFit/>
          </a:bodyPr>
          <a:lstStyle/>
          <a:p>
            <a:pPr algn="ctr">
              <a:lnSpc>
                <a:spcPts val="6299"/>
              </a:lnSpc>
              <a:spcBef>
                <a:spcPct val="0"/>
              </a:spcBef>
            </a:pPr>
            <a:r>
              <a:rPr lang="en-US" b="true" sz="4500" u="sng">
                <a:solidFill>
                  <a:srgbClr val="000000"/>
                </a:solidFill>
                <a:latin typeface="Montserrat Bold"/>
                <a:ea typeface="Montserrat Bold"/>
                <a:cs typeface="Montserrat Bold"/>
                <a:sym typeface="Montserrat Bold"/>
              </a:rPr>
              <a:t>Working and Application</a:t>
            </a:r>
          </a:p>
        </p:txBody>
      </p:sp>
      <p:sp>
        <p:nvSpPr>
          <p:cNvPr name="TextBox 5" id="5"/>
          <p:cNvSpPr txBox="true"/>
          <p:nvPr/>
        </p:nvSpPr>
        <p:spPr>
          <a:xfrm rot="0">
            <a:off x="1541770" y="2214513"/>
            <a:ext cx="15204460" cy="1989453"/>
          </a:xfrm>
          <a:prstGeom prst="rect">
            <a:avLst/>
          </a:prstGeom>
        </p:spPr>
        <p:txBody>
          <a:bodyPr anchor="t" rtlCol="false" tIns="0" lIns="0" bIns="0" rIns="0">
            <a:spAutoFit/>
          </a:bodyPr>
          <a:lstStyle/>
          <a:p>
            <a:pPr algn="l">
              <a:lnSpc>
                <a:spcPts val="4030"/>
              </a:lnSpc>
            </a:pPr>
            <a:r>
              <a:rPr lang="en-US" sz="2600">
                <a:solidFill>
                  <a:srgbClr val="000000"/>
                </a:solidFill>
                <a:latin typeface="Montserrat"/>
                <a:ea typeface="Montserrat"/>
                <a:cs typeface="Montserrat"/>
                <a:sym typeface="Montserrat"/>
              </a:rPr>
              <a:t>Reels and augers are essential in harvesting cereals like wheat, barley, and oats. They enable even crop flow, reduce feeding losses, and prevent crop tangling or bunching at the cutter bar. Especially in lodged </a:t>
            </a:r>
            <a:r>
              <a:rPr lang="en-US" sz="2600">
                <a:solidFill>
                  <a:srgbClr val="000000"/>
                </a:solidFill>
                <a:latin typeface="Montserrat"/>
                <a:ea typeface="Montserrat"/>
                <a:cs typeface="Montserrat"/>
                <a:sym typeface="Montserrat"/>
              </a:rPr>
              <a:t>or uneven crops, the reel lifts the plants for effective cutting. The auger then transports the material efficiently into the processing section of the harvester.</a:t>
            </a:r>
          </a:p>
        </p:txBody>
      </p:sp>
      <p:sp>
        <p:nvSpPr>
          <p:cNvPr name="TextBox 6" id="6"/>
          <p:cNvSpPr txBox="true"/>
          <p:nvPr/>
        </p:nvSpPr>
        <p:spPr>
          <a:xfrm rot="0">
            <a:off x="6374696" y="5086350"/>
            <a:ext cx="5538607" cy="521334"/>
          </a:xfrm>
          <a:prstGeom prst="rect">
            <a:avLst/>
          </a:prstGeom>
        </p:spPr>
        <p:txBody>
          <a:bodyPr anchor="t" rtlCol="false" tIns="0" lIns="0" bIns="0" rIns="0">
            <a:spAutoFit/>
          </a:bodyPr>
          <a:lstStyle/>
          <a:p>
            <a:pPr algn="ctr">
              <a:lnSpc>
                <a:spcPts val="4340"/>
              </a:lnSpc>
              <a:spcBef>
                <a:spcPct val="0"/>
              </a:spcBef>
            </a:pPr>
            <a:r>
              <a:rPr lang="en-US" sz="3100" i="true" u="sng">
                <a:solidFill>
                  <a:srgbClr val="000000"/>
                </a:solidFill>
                <a:latin typeface="Montserrat Italics"/>
                <a:ea typeface="Montserrat Italics"/>
                <a:cs typeface="Montserrat Italics"/>
                <a:sym typeface="Montserrat Italics"/>
              </a:rPr>
              <a:t>Working of Auger and Ree</a:t>
            </a:r>
            <a:r>
              <a:rPr lang="en-US" sz="3100" i="true">
                <a:solidFill>
                  <a:srgbClr val="000000"/>
                </a:solidFill>
                <a:latin typeface="Montserrat Italics"/>
                <a:ea typeface="Montserrat Italics"/>
                <a:cs typeface="Montserrat Italics"/>
                <a:sym typeface="Montserrat Italics"/>
              </a:rPr>
              <a:t>l</a:t>
            </a:r>
          </a:p>
        </p:txBody>
      </p:sp>
      <p:sp>
        <p:nvSpPr>
          <p:cNvPr name="TextBox 7" id="7"/>
          <p:cNvSpPr txBox="true"/>
          <p:nvPr/>
        </p:nvSpPr>
        <p:spPr>
          <a:xfrm rot="0">
            <a:off x="1541770" y="5768976"/>
            <a:ext cx="12358185" cy="3927474"/>
          </a:xfrm>
          <a:prstGeom prst="rect">
            <a:avLst/>
          </a:prstGeom>
        </p:spPr>
        <p:txBody>
          <a:bodyPr anchor="t" rtlCol="false" tIns="0" lIns="0" bIns="0" rIns="0">
            <a:spAutoFit/>
          </a:bodyPr>
          <a:lstStyle/>
          <a:p>
            <a:pPr algn="just" marL="539761" indent="-269880" lvl="1">
              <a:lnSpc>
                <a:spcPts val="3500"/>
              </a:lnSpc>
              <a:spcBef>
                <a:spcPct val="0"/>
              </a:spcBef>
              <a:buFont typeface="Arial"/>
              <a:buChar char="•"/>
            </a:pPr>
            <a:r>
              <a:rPr lang="en-US" sz="2500">
                <a:solidFill>
                  <a:srgbClr val="000000"/>
                </a:solidFill>
                <a:latin typeface="Montserrat"/>
                <a:ea typeface="Montserrat"/>
                <a:cs typeface="Montserrat"/>
                <a:sym typeface="Montserrat"/>
              </a:rPr>
              <a:t>Reel rotates to sweep standing cr</a:t>
            </a:r>
            <a:r>
              <a:rPr lang="en-US" sz="2500">
                <a:solidFill>
                  <a:srgbClr val="000000"/>
                </a:solidFill>
                <a:latin typeface="Montserrat"/>
                <a:ea typeface="Montserrat"/>
                <a:cs typeface="Montserrat"/>
                <a:sym typeface="Montserrat"/>
              </a:rPr>
              <a:t>op toward the cutter bar.</a:t>
            </a:r>
          </a:p>
          <a:p>
            <a:pPr algn="just" marL="539761" indent="-269880" lvl="1">
              <a:lnSpc>
                <a:spcPts val="3500"/>
              </a:lnSpc>
              <a:spcBef>
                <a:spcPct val="0"/>
              </a:spcBef>
              <a:buFont typeface="Arial"/>
              <a:buChar char="•"/>
            </a:pPr>
            <a:r>
              <a:rPr lang="en-US" sz="2500">
                <a:solidFill>
                  <a:srgbClr val="000000"/>
                </a:solidFill>
                <a:latin typeface="Montserrat"/>
                <a:ea typeface="Montserrat"/>
                <a:cs typeface="Montserrat"/>
                <a:sym typeface="Montserrat"/>
              </a:rPr>
              <a:t>Tines or bats on the reel guide and lift crop evenly, including lodged plants.</a:t>
            </a:r>
          </a:p>
          <a:p>
            <a:pPr algn="just" marL="539761" indent="-269880" lvl="1">
              <a:lnSpc>
                <a:spcPts val="3500"/>
              </a:lnSpc>
              <a:spcBef>
                <a:spcPct val="0"/>
              </a:spcBef>
              <a:buFont typeface="Arial"/>
              <a:buChar char="•"/>
            </a:pPr>
            <a:r>
              <a:rPr lang="en-US" sz="2500">
                <a:solidFill>
                  <a:srgbClr val="000000"/>
                </a:solidFill>
                <a:latin typeface="Montserrat"/>
                <a:ea typeface="Montserrat"/>
                <a:cs typeface="Montserrat"/>
                <a:sym typeface="Montserrat"/>
              </a:rPr>
              <a:t>Cut crop drops onto the platform where the auger picks it up.</a:t>
            </a:r>
          </a:p>
          <a:p>
            <a:pPr algn="just" marL="539761" indent="-269880" lvl="1">
              <a:lnSpc>
                <a:spcPts val="3500"/>
              </a:lnSpc>
              <a:spcBef>
                <a:spcPct val="0"/>
              </a:spcBef>
              <a:buFont typeface="Arial"/>
              <a:buChar char="•"/>
            </a:pPr>
            <a:r>
              <a:rPr lang="en-US" sz="2500">
                <a:solidFill>
                  <a:srgbClr val="000000"/>
                </a:solidFill>
                <a:latin typeface="Montserrat"/>
                <a:ea typeface="Montserrat"/>
                <a:cs typeface="Montserrat"/>
                <a:sym typeface="Montserrat"/>
              </a:rPr>
              <a:t>Auger flights rotate to move crop laterally toward the center of the header.</a:t>
            </a:r>
          </a:p>
          <a:p>
            <a:pPr algn="just" marL="539761" indent="-269880" lvl="1">
              <a:lnSpc>
                <a:spcPts val="3500"/>
              </a:lnSpc>
              <a:spcBef>
                <a:spcPct val="0"/>
              </a:spcBef>
              <a:buFont typeface="Arial"/>
              <a:buChar char="•"/>
            </a:pPr>
            <a:r>
              <a:rPr lang="en-US" sz="2500">
                <a:solidFill>
                  <a:srgbClr val="000000"/>
                </a:solidFill>
                <a:latin typeface="Montserrat"/>
                <a:ea typeface="Montserrat"/>
                <a:cs typeface="Montserrat"/>
                <a:sym typeface="Montserrat"/>
              </a:rPr>
              <a:t>Center fingers or paddles push material into the feeder house</a:t>
            </a:r>
          </a:p>
          <a:p>
            <a:pPr algn="just" marL="539761" indent="-269880" lvl="1">
              <a:lnSpc>
                <a:spcPts val="3500"/>
              </a:lnSpc>
              <a:spcBef>
                <a:spcPct val="0"/>
              </a:spcBef>
              <a:buFont typeface="Arial"/>
              <a:buChar char="•"/>
            </a:pPr>
            <a:r>
              <a:rPr lang="en-US" sz="2500">
                <a:solidFill>
                  <a:srgbClr val="000000"/>
                </a:solidFill>
                <a:latin typeface="Montserrat"/>
                <a:ea typeface="Montserrat"/>
                <a:cs typeface="Montserrat"/>
                <a:sym typeface="Montserrat"/>
              </a:rPr>
              <a:t> opening.</a:t>
            </a:r>
          </a:p>
          <a:p>
            <a:pPr algn="just" marL="539761" indent="-269880" lvl="1">
              <a:lnSpc>
                <a:spcPts val="3500"/>
              </a:lnSpc>
              <a:spcBef>
                <a:spcPct val="0"/>
              </a:spcBef>
              <a:buFont typeface="Arial"/>
              <a:buChar char="•"/>
            </a:pPr>
            <a:r>
              <a:rPr lang="en-US" sz="2500">
                <a:solidFill>
                  <a:srgbClr val="000000"/>
                </a:solidFill>
                <a:latin typeface="Montserrat"/>
                <a:ea typeface="Montserrat"/>
                <a:cs typeface="Montserrat"/>
                <a:sym typeface="Montserrat"/>
              </a:rPr>
              <a:t>Ensures constant crop flow for uninterrupted threshing and separation.</a:t>
            </a:r>
          </a:p>
          <a:p>
            <a:pPr algn="just">
              <a:lnSpc>
                <a:spcPts val="3500"/>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294716" y="3895612"/>
            <a:ext cx="5532053" cy="7142741"/>
          </a:xfrm>
          <a:custGeom>
            <a:avLst/>
            <a:gdLst/>
            <a:ahLst/>
            <a:cxnLst/>
            <a:rect r="r" b="b" t="t" l="l"/>
            <a:pathLst>
              <a:path h="7142741" w="5532053">
                <a:moveTo>
                  <a:pt x="0" y="0"/>
                </a:moveTo>
                <a:lnTo>
                  <a:pt x="5532054" y="0"/>
                </a:lnTo>
                <a:lnTo>
                  <a:pt x="5532054" y="7142741"/>
                </a:lnTo>
                <a:lnTo>
                  <a:pt x="0" y="71427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0"/>
            <a:ext cx="4909918" cy="2721409"/>
          </a:xfrm>
          <a:custGeom>
            <a:avLst/>
            <a:gdLst/>
            <a:ahLst/>
            <a:cxnLst/>
            <a:rect r="r" b="b" t="t" l="l"/>
            <a:pathLst>
              <a:path h="2721409" w="4909918">
                <a:moveTo>
                  <a:pt x="0" y="0"/>
                </a:moveTo>
                <a:lnTo>
                  <a:pt x="4909918" y="0"/>
                </a:lnTo>
                <a:lnTo>
                  <a:pt x="4909918" y="2721409"/>
                </a:lnTo>
                <a:lnTo>
                  <a:pt x="0" y="27214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26971" y="2820017"/>
            <a:ext cx="6833772" cy="4646965"/>
          </a:xfrm>
          <a:custGeom>
            <a:avLst/>
            <a:gdLst/>
            <a:ahLst/>
            <a:cxnLst/>
            <a:rect r="r" b="b" t="t" l="l"/>
            <a:pathLst>
              <a:path h="4646965" w="6833772">
                <a:moveTo>
                  <a:pt x="0" y="0"/>
                </a:moveTo>
                <a:lnTo>
                  <a:pt x="6833772" y="0"/>
                </a:lnTo>
                <a:lnTo>
                  <a:pt x="6833772" y="4646966"/>
                </a:lnTo>
                <a:lnTo>
                  <a:pt x="0" y="4646966"/>
                </a:lnTo>
                <a:lnTo>
                  <a:pt x="0" y="0"/>
                </a:lnTo>
                <a:close/>
              </a:path>
            </a:pathLst>
          </a:custGeom>
          <a:blipFill>
            <a:blip r:embed="rId6"/>
            <a:stretch>
              <a:fillRect l="0" t="0" r="0" b="0"/>
            </a:stretch>
          </a:blipFill>
        </p:spPr>
      </p:sp>
      <p:sp>
        <p:nvSpPr>
          <p:cNvPr name="TextBox 5" id="5"/>
          <p:cNvSpPr txBox="true"/>
          <p:nvPr/>
        </p:nvSpPr>
        <p:spPr>
          <a:xfrm rot="0">
            <a:off x="7390622" y="598704"/>
            <a:ext cx="3506755" cy="762000"/>
          </a:xfrm>
          <a:prstGeom prst="rect">
            <a:avLst/>
          </a:prstGeom>
        </p:spPr>
        <p:txBody>
          <a:bodyPr anchor="t" rtlCol="false" tIns="0" lIns="0" bIns="0" rIns="0">
            <a:spAutoFit/>
          </a:bodyPr>
          <a:lstStyle/>
          <a:p>
            <a:pPr algn="ctr">
              <a:lnSpc>
                <a:spcPts val="6299"/>
              </a:lnSpc>
              <a:spcBef>
                <a:spcPct val="0"/>
              </a:spcBef>
            </a:pPr>
            <a:r>
              <a:rPr lang="en-US" b="true" sz="4500" u="sng">
                <a:solidFill>
                  <a:srgbClr val="000000"/>
                </a:solidFill>
                <a:latin typeface="Canva Sans Bold"/>
                <a:ea typeface="Canva Sans Bold"/>
                <a:cs typeface="Canva Sans Bold"/>
                <a:sym typeface="Canva Sans Bold"/>
              </a:rPr>
              <a:t>Cutterbar</a:t>
            </a:r>
          </a:p>
        </p:txBody>
      </p:sp>
      <p:sp>
        <p:nvSpPr>
          <p:cNvPr name="TextBox 6" id="6"/>
          <p:cNvSpPr txBox="true"/>
          <p:nvPr/>
        </p:nvSpPr>
        <p:spPr>
          <a:xfrm rot="0">
            <a:off x="1028700" y="2156460"/>
            <a:ext cx="8431850" cy="6682740"/>
          </a:xfrm>
          <a:prstGeom prst="rect">
            <a:avLst/>
          </a:prstGeom>
        </p:spPr>
        <p:txBody>
          <a:bodyPr anchor="t" rtlCol="false" tIns="0" lIns="0" bIns="0" rIns="0">
            <a:spAutoFit/>
          </a:bodyPr>
          <a:lstStyle/>
          <a:p>
            <a:pPr algn="l">
              <a:lnSpc>
                <a:spcPts val="3359"/>
              </a:lnSpc>
              <a:spcBef>
                <a:spcPct val="0"/>
              </a:spcBef>
            </a:pPr>
            <a:r>
              <a:rPr lang="en-US" sz="2400">
                <a:solidFill>
                  <a:srgbClr val="000000"/>
                </a:solidFill>
                <a:latin typeface="Montserrat"/>
                <a:ea typeface="Montserrat"/>
                <a:cs typeface="Montserrat"/>
                <a:sym typeface="Montserrat"/>
              </a:rPr>
              <a:t>The cutterbar is one of the primary components of a c</a:t>
            </a:r>
            <a:r>
              <a:rPr lang="en-US" sz="2400">
                <a:solidFill>
                  <a:srgbClr val="000000"/>
                </a:solidFill>
                <a:latin typeface="Montserrat"/>
                <a:ea typeface="Montserrat"/>
                <a:cs typeface="Montserrat"/>
                <a:sym typeface="Montserrat"/>
              </a:rPr>
              <a:t>ombine harvester, responsible for the initial cutting of crops at their base. Positioned at the front of the machine, it consists of a reciprocating knife mechanism that works against stationary fingers to slice through plant stems. It spans the width of the header and is driven by a mechanical or hydraulic system to achieve a consistent, high-speed cutting action.</a:t>
            </a:r>
          </a:p>
          <a:p>
            <a:pPr algn="l">
              <a:lnSpc>
                <a:spcPts val="3359"/>
              </a:lnSpc>
              <a:spcBef>
                <a:spcPct val="0"/>
              </a:spcBef>
            </a:pPr>
          </a:p>
          <a:p>
            <a:pPr algn="l">
              <a:lnSpc>
                <a:spcPts val="3359"/>
              </a:lnSpc>
              <a:spcBef>
                <a:spcPct val="0"/>
              </a:spcBef>
            </a:pPr>
            <a:r>
              <a:rPr lang="en-US" sz="2400">
                <a:solidFill>
                  <a:srgbClr val="000000"/>
                </a:solidFill>
                <a:latin typeface="Montserrat"/>
                <a:ea typeface="Montserrat"/>
                <a:cs typeface="Montserrat"/>
                <a:sym typeface="Montserrat"/>
              </a:rPr>
              <a:t>Cutterbars are built from hardened steel and often include guards to prevent clogging and improve safety. A well-maintained cutterbar ensures clean, even cutting and minimal loss of grain or stalk. It is an essential element in reducing operational losses during harvesting.`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992060" y="3979845"/>
            <a:ext cx="5532053" cy="7142741"/>
          </a:xfrm>
          <a:custGeom>
            <a:avLst/>
            <a:gdLst/>
            <a:ahLst/>
            <a:cxnLst/>
            <a:rect r="r" b="b" t="t" l="l"/>
            <a:pathLst>
              <a:path h="7142741" w="5532053">
                <a:moveTo>
                  <a:pt x="0" y="0"/>
                </a:moveTo>
                <a:lnTo>
                  <a:pt x="5532053" y="0"/>
                </a:lnTo>
                <a:lnTo>
                  <a:pt x="5532053" y="7142741"/>
                </a:lnTo>
                <a:lnTo>
                  <a:pt x="0" y="71427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0"/>
            <a:ext cx="4909918" cy="2721409"/>
          </a:xfrm>
          <a:custGeom>
            <a:avLst/>
            <a:gdLst/>
            <a:ahLst/>
            <a:cxnLst/>
            <a:rect r="r" b="b" t="t" l="l"/>
            <a:pathLst>
              <a:path h="2721409" w="4909918">
                <a:moveTo>
                  <a:pt x="0" y="0"/>
                </a:moveTo>
                <a:lnTo>
                  <a:pt x="4909918" y="0"/>
                </a:lnTo>
                <a:lnTo>
                  <a:pt x="4909918" y="2721409"/>
                </a:lnTo>
                <a:lnTo>
                  <a:pt x="0" y="27214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164738" y="941604"/>
            <a:ext cx="7958524" cy="762000"/>
          </a:xfrm>
          <a:prstGeom prst="rect">
            <a:avLst/>
          </a:prstGeom>
        </p:spPr>
        <p:txBody>
          <a:bodyPr anchor="t" rtlCol="false" tIns="0" lIns="0" bIns="0" rIns="0">
            <a:spAutoFit/>
          </a:bodyPr>
          <a:lstStyle/>
          <a:p>
            <a:pPr algn="ctr">
              <a:lnSpc>
                <a:spcPts val="6299"/>
              </a:lnSpc>
              <a:spcBef>
                <a:spcPct val="0"/>
              </a:spcBef>
            </a:pPr>
            <a:r>
              <a:rPr lang="en-US" b="true" sz="4500" u="sng">
                <a:solidFill>
                  <a:srgbClr val="000000"/>
                </a:solidFill>
                <a:latin typeface="Canva Sans Bold"/>
                <a:ea typeface="Canva Sans Bold"/>
                <a:cs typeface="Canva Sans Bold"/>
                <a:sym typeface="Canva Sans Bold"/>
              </a:rPr>
              <a:t>Working and Applications</a:t>
            </a:r>
          </a:p>
        </p:txBody>
      </p:sp>
      <p:sp>
        <p:nvSpPr>
          <p:cNvPr name="TextBox 5" id="5"/>
          <p:cNvSpPr txBox="true"/>
          <p:nvPr/>
        </p:nvSpPr>
        <p:spPr>
          <a:xfrm rot="0">
            <a:off x="1840870" y="2517744"/>
            <a:ext cx="14606260" cy="6650355"/>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Montserrat"/>
                <a:ea typeface="Montserrat"/>
                <a:cs typeface="Montserrat"/>
                <a:sym typeface="Montserrat"/>
              </a:rPr>
              <a:t>The cutterbar’s application lies in cleanly and efficiently cutting standing crops and delivering</a:t>
            </a:r>
            <a:r>
              <a:rPr lang="en-US" sz="2599">
                <a:solidFill>
                  <a:srgbClr val="000000"/>
                </a:solidFill>
                <a:latin typeface="Montserrat"/>
                <a:ea typeface="Montserrat"/>
                <a:cs typeface="Montserrat"/>
                <a:sym typeface="Montserrat"/>
              </a:rPr>
              <a:t> them to the reel and conveyor for further processing. It is vital for achieving uniform crop height, minimizing grain loss, and maximizing harvesting efficiency. Cutterbars are adaptable to different field conditions and crop types, making them essential in mechanized farming.</a:t>
            </a:r>
          </a:p>
          <a:p>
            <a:pPr algn="ctr">
              <a:lnSpc>
                <a:spcPts val="3499"/>
              </a:lnSpc>
              <a:spcBef>
                <a:spcPct val="0"/>
              </a:spcBef>
            </a:pPr>
          </a:p>
          <a:p>
            <a:pPr algn="ctr">
              <a:lnSpc>
                <a:spcPts val="3499"/>
              </a:lnSpc>
              <a:spcBef>
                <a:spcPct val="0"/>
              </a:spcBef>
            </a:pPr>
            <a:r>
              <a:rPr lang="en-US" sz="2499" i="true" u="sng">
                <a:solidFill>
                  <a:srgbClr val="000000"/>
                </a:solidFill>
                <a:latin typeface="Montserrat Italics"/>
                <a:ea typeface="Montserrat Italics"/>
                <a:cs typeface="Montserrat Italics"/>
                <a:sym typeface="Montserrat Italics"/>
              </a:rPr>
              <a:t>Working of the cutterbar</a:t>
            </a:r>
            <a:r>
              <a:rPr lang="en-US" sz="2499">
                <a:solidFill>
                  <a:srgbClr val="000000"/>
                </a:solidFill>
                <a:latin typeface="Montserrat"/>
                <a:ea typeface="Montserrat"/>
                <a:cs typeface="Montserrat"/>
                <a:sym typeface="Montserrat"/>
              </a:rPr>
              <a:t>  :</a:t>
            </a:r>
          </a:p>
          <a:p>
            <a:pPr algn="l" marL="539749" indent="-269875" lvl="1">
              <a:lnSpc>
                <a:spcPts val="3499"/>
              </a:lnSpc>
              <a:spcBef>
                <a:spcPct val="0"/>
              </a:spcBef>
              <a:buAutoNum type="arabicPeriod" startAt="1"/>
            </a:pPr>
            <a:r>
              <a:rPr lang="en-US" sz="2499">
                <a:solidFill>
                  <a:srgbClr val="000000"/>
                </a:solidFill>
                <a:latin typeface="Montserrat"/>
                <a:ea typeface="Montserrat"/>
                <a:cs typeface="Montserrat"/>
                <a:sym typeface="Montserrat"/>
              </a:rPr>
              <a:t> Receives powe</a:t>
            </a:r>
            <a:r>
              <a:rPr lang="en-US" sz="2499">
                <a:solidFill>
                  <a:srgbClr val="000000"/>
                </a:solidFill>
                <a:latin typeface="Montserrat"/>
                <a:ea typeface="Montserrat"/>
                <a:cs typeface="Montserrat"/>
                <a:sym typeface="Montserrat"/>
              </a:rPr>
              <a:t>r from the harvester's drive system to actuate its blades.</a:t>
            </a:r>
          </a:p>
          <a:p>
            <a:pPr algn="l" marL="539749" indent="-269875" lvl="1">
              <a:lnSpc>
                <a:spcPts val="3499"/>
              </a:lnSpc>
              <a:spcBef>
                <a:spcPct val="0"/>
              </a:spcBef>
              <a:buAutoNum type="arabicPeriod" startAt="1"/>
            </a:pPr>
            <a:r>
              <a:rPr lang="en-US" sz="2499">
                <a:solidFill>
                  <a:srgbClr val="000000"/>
                </a:solidFill>
                <a:latin typeface="Montserrat"/>
                <a:ea typeface="Montserrat"/>
                <a:cs typeface="Montserrat"/>
                <a:sym typeface="Montserrat"/>
              </a:rPr>
              <a:t> R</a:t>
            </a:r>
            <a:r>
              <a:rPr lang="en-US" sz="2499">
                <a:solidFill>
                  <a:srgbClr val="000000"/>
                </a:solidFill>
                <a:latin typeface="Montserrat"/>
                <a:ea typeface="Montserrat"/>
                <a:cs typeface="Montserrat"/>
                <a:sym typeface="Montserrat"/>
              </a:rPr>
              <a:t>eciprocating knife sections move back and forth between guard fingers.</a:t>
            </a:r>
          </a:p>
          <a:p>
            <a:pPr algn="l" marL="539749" indent="-269875" lvl="1">
              <a:lnSpc>
                <a:spcPts val="3499"/>
              </a:lnSpc>
              <a:spcBef>
                <a:spcPct val="0"/>
              </a:spcBef>
              <a:buAutoNum type="arabicPeriod" startAt="1"/>
            </a:pPr>
            <a:r>
              <a:rPr lang="en-US" sz="2499">
                <a:solidFill>
                  <a:srgbClr val="000000"/>
                </a:solidFill>
                <a:latin typeface="Montserrat"/>
                <a:ea typeface="Montserrat"/>
                <a:cs typeface="Montserrat"/>
                <a:sym typeface="Montserrat"/>
              </a:rPr>
              <a:t> The sha</a:t>
            </a:r>
            <a:r>
              <a:rPr lang="en-US" sz="2499">
                <a:solidFill>
                  <a:srgbClr val="000000"/>
                </a:solidFill>
                <a:latin typeface="Montserrat"/>
                <a:ea typeface="Montserrat"/>
                <a:cs typeface="Montserrat"/>
                <a:sym typeface="Montserrat"/>
              </a:rPr>
              <a:t>rp knife edges slice through the stems</a:t>
            </a:r>
            <a:r>
              <a:rPr lang="en-US" sz="2499">
                <a:solidFill>
                  <a:srgbClr val="000000"/>
                </a:solidFill>
                <a:latin typeface="Montserrat"/>
                <a:ea typeface="Montserrat"/>
                <a:cs typeface="Montserrat"/>
                <a:sym typeface="Montserrat"/>
              </a:rPr>
              <a:t> o</a:t>
            </a:r>
            <a:r>
              <a:rPr lang="en-US" sz="2499">
                <a:solidFill>
                  <a:srgbClr val="000000"/>
                </a:solidFill>
                <a:latin typeface="Montserrat"/>
                <a:ea typeface="Montserrat"/>
                <a:cs typeface="Montserrat"/>
                <a:sym typeface="Montserrat"/>
              </a:rPr>
              <a:t>f standing crops.</a:t>
            </a:r>
          </a:p>
          <a:p>
            <a:pPr algn="l" marL="539749" indent="-269875" lvl="1">
              <a:lnSpc>
                <a:spcPts val="3499"/>
              </a:lnSpc>
              <a:spcBef>
                <a:spcPct val="0"/>
              </a:spcBef>
              <a:buAutoNum type="arabicPeriod" startAt="1"/>
            </a:pPr>
            <a:r>
              <a:rPr lang="en-US" sz="2499">
                <a:solidFill>
                  <a:srgbClr val="000000"/>
                </a:solidFill>
                <a:latin typeface="Montserrat"/>
                <a:ea typeface="Montserrat"/>
                <a:cs typeface="Montserrat"/>
                <a:sym typeface="Montserrat"/>
              </a:rPr>
              <a:t> Cu</a:t>
            </a:r>
            <a:r>
              <a:rPr lang="en-US" sz="2499">
                <a:solidFill>
                  <a:srgbClr val="000000"/>
                </a:solidFill>
                <a:latin typeface="Montserrat"/>
                <a:ea typeface="Montserrat"/>
                <a:cs typeface="Montserrat"/>
                <a:sym typeface="Montserrat"/>
              </a:rPr>
              <a:t>t crops fall backward into the conveyor zone</a:t>
            </a:r>
            <a:r>
              <a:rPr lang="en-US" sz="2499">
                <a:solidFill>
                  <a:srgbClr val="000000"/>
                </a:solidFill>
                <a:latin typeface="Montserrat"/>
                <a:ea typeface="Montserrat"/>
                <a:cs typeface="Montserrat"/>
                <a:sym typeface="Montserrat"/>
              </a:rPr>
              <a:t> f</a:t>
            </a:r>
            <a:r>
              <a:rPr lang="en-US" sz="2499">
                <a:solidFill>
                  <a:srgbClr val="000000"/>
                </a:solidFill>
                <a:latin typeface="Montserrat"/>
                <a:ea typeface="Montserrat"/>
                <a:cs typeface="Montserrat"/>
                <a:sym typeface="Montserrat"/>
              </a:rPr>
              <a:t>or further processing.</a:t>
            </a:r>
          </a:p>
          <a:p>
            <a:pPr algn="l" marL="539749" indent="-269875" lvl="1">
              <a:lnSpc>
                <a:spcPts val="3499"/>
              </a:lnSpc>
              <a:spcBef>
                <a:spcPct val="0"/>
              </a:spcBef>
              <a:buAutoNum type="arabicPeriod" startAt="1"/>
            </a:pPr>
            <a:r>
              <a:rPr lang="en-US" sz="2499">
                <a:solidFill>
                  <a:srgbClr val="000000"/>
                </a:solidFill>
                <a:latin typeface="Montserrat"/>
                <a:ea typeface="Montserrat"/>
                <a:cs typeface="Montserrat"/>
                <a:sym typeface="Montserrat"/>
              </a:rPr>
              <a:t> P</a:t>
            </a:r>
            <a:r>
              <a:rPr lang="en-US" sz="2499">
                <a:solidFill>
                  <a:srgbClr val="000000"/>
                </a:solidFill>
                <a:latin typeface="Montserrat"/>
                <a:ea typeface="Montserrat"/>
                <a:cs typeface="Montserrat"/>
                <a:sym typeface="Montserrat"/>
              </a:rPr>
              <a:t>rotective guards prevent clogging and guide the crop into the blades.</a:t>
            </a:r>
          </a:p>
          <a:p>
            <a:pPr algn="l" marL="539749" indent="-269875" lvl="1">
              <a:lnSpc>
                <a:spcPts val="3499"/>
              </a:lnSpc>
              <a:spcBef>
                <a:spcPct val="0"/>
              </a:spcBef>
              <a:buAutoNum type="arabicPeriod" startAt="1"/>
            </a:pPr>
            <a:r>
              <a:rPr lang="en-US" sz="2499">
                <a:solidFill>
                  <a:srgbClr val="000000"/>
                </a:solidFill>
                <a:latin typeface="Montserrat"/>
                <a:ea typeface="Montserrat"/>
                <a:cs typeface="Montserrat"/>
                <a:sym typeface="Montserrat"/>
              </a:rPr>
              <a:t> </a:t>
            </a:r>
            <a:r>
              <a:rPr lang="en-US" sz="2499">
                <a:solidFill>
                  <a:srgbClr val="000000"/>
                </a:solidFill>
                <a:latin typeface="Montserrat"/>
                <a:ea typeface="Montserrat"/>
                <a:cs typeface="Montserrat"/>
                <a:sym typeface="Montserrat"/>
              </a:rPr>
              <a:t>Adjustable height allows optimization for different crop types and field conditions.</a:t>
            </a:r>
          </a:p>
          <a:p>
            <a:pPr algn="l">
              <a:lnSpc>
                <a:spcPts val="3499"/>
              </a:lnSpc>
              <a:spcBef>
                <a:spcPct val="0"/>
              </a:spcBef>
            </a:pPr>
          </a:p>
          <a:p>
            <a:pPr algn="ctr">
              <a:lnSpc>
                <a:spcPts val="3499"/>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15440512" y="5590324"/>
            <a:ext cx="3637575" cy="4696676"/>
          </a:xfrm>
          <a:custGeom>
            <a:avLst/>
            <a:gdLst/>
            <a:ahLst/>
            <a:cxnLst/>
            <a:rect r="r" b="b" t="t" l="l"/>
            <a:pathLst>
              <a:path h="4696676" w="3637575">
                <a:moveTo>
                  <a:pt x="0" y="0"/>
                </a:moveTo>
                <a:lnTo>
                  <a:pt x="3637576" y="0"/>
                </a:lnTo>
                <a:lnTo>
                  <a:pt x="3637576" y="4696676"/>
                </a:lnTo>
                <a:lnTo>
                  <a:pt x="0" y="4696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0"/>
            <a:ext cx="4909918" cy="2721409"/>
          </a:xfrm>
          <a:custGeom>
            <a:avLst/>
            <a:gdLst/>
            <a:ahLst/>
            <a:cxnLst/>
            <a:rect r="r" b="b" t="t" l="l"/>
            <a:pathLst>
              <a:path h="2721409" w="4909918">
                <a:moveTo>
                  <a:pt x="0" y="0"/>
                </a:moveTo>
                <a:lnTo>
                  <a:pt x="4909918" y="0"/>
                </a:lnTo>
                <a:lnTo>
                  <a:pt x="4909918" y="2721409"/>
                </a:lnTo>
                <a:lnTo>
                  <a:pt x="0" y="27214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777354" y="2194560"/>
            <a:ext cx="5373923" cy="2948940"/>
          </a:xfrm>
          <a:custGeom>
            <a:avLst/>
            <a:gdLst/>
            <a:ahLst/>
            <a:cxnLst/>
            <a:rect r="r" b="b" t="t" l="l"/>
            <a:pathLst>
              <a:path h="2948940" w="5373923">
                <a:moveTo>
                  <a:pt x="0" y="0"/>
                </a:moveTo>
                <a:lnTo>
                  <a:pt x="5373922" y="0"/>
                </a:lnTo>
                <a:lnTo>
                  <a:pt x="5373922" y="2948940"/>
                </a:lnTo>
                <a:lnTo>
                  <a:pt x="0" y="2948940"/>
                </a:lnTo>
                <a:lnTo>
                  <a:pt x="0" y="0"/>
                </a:lnTo>
                <a:close/>
              </a:path>
            </a:pathLst>
          </a:custGeom>
          <a:blipFill>
            <a:blip r:embed="rId6"/>
            <a:stretch>
              <a:fillRect l="0" t="0" r="0" b="0"/>
            </a:stretch>
          </a:blipFill>
        </p:spPr>
      </p:sp>
      <p:sp>
        <p:nvSpPr>
          <p:cNvPr name="Freeform 5" id="5"/>
          <p:cNvSpPr/>
          <p:nvPr/>
        </p:nvSpPr>
        <p:spPr>
          <a:xfrm flipH="false" flipV="false" rot="0">
            <a:off x="10796614" y="5726430"/>
            <a:ext cx="5465176" cy="3531870"/>
          </a:xfrm>
          <a:custGeom>
            <a:avLst/>
            <a:gdLst/>
            <a:ahLst/>
            <a:cxnLst/>
            <a:rect r="r" b="b" t="t" l="l"/>
            <a:pathLst>
              <a:path h="3531870" w="5465176">
                <a:moveTo>
                  <a:pt x="0" y="0"/>
                </a:moveTo>
                <a:lnTo>
                  <a:pt x="5465176" y="0"/>
                </a:lnTo>
                <a:lnTo>
                  <a:pt x="5465176" y="3531870"/>
                </a:lnTo>
                <a:lnTo>
                  <a:pt x="0" y="3531870"/>
                </a:lnTo>
                <a:lnTo>
                  <a:pt x="0" y="0"/>
                </a:lnTo>
                <a:close/>
              </a:path>
            </a:pathLst>
          </a:custGeom>
          <a:blipFill>
            <a:blip r:embed="rId7"/>
            <a:stretch>
              <a:fillRect l="0" t="0" r="0" b="0"/>
            </a:stretch>
          </a:blipFill>
        </p:spPr>
      </p:sp>
      <p:sp>
        <p:nvSpPr>
          <p:cNvPr name="TextBox 6" id="6"/>
          <p:cNvSpPr txBox="true"/>
          <p:nvPr/>
        </p:nvSpPr>
        <p:spPr>
          <a:xfrm rot="0">
            <a:off x="6691224" y="609600"/>
            <a:ext cx="4905552" cy="762000"/>
          </a:xfrm>
          <a:prstGeom prst="rect">
            <a:avLst/>
          </a:prstGeom>
        </p:spPr>
        <p:txBody>
          <a:bodyPr anchor="t" rtlCol="false" tIns="0" lIns="0" bIns="0" rIns="0">
            <a:spAutoFit/>
          </a:bodyPr>
          <a:lstStyle/>
          <a:p>
            <a:pPr algn="ctr">
              <a:lnSpc>
                <a:spcPts val="6299"/>
              </a:lnSpc>
              <a:spcBef>
                <a:spcPct val="0"/>
              </a:spcBef>
            </a:pPr>
            <a:r>
              <a:rPr lang="en-US" b="true" sz="4500" u="sng">
                <a:solidFill>
                  <a:srgbClr val="000000"/>
                </a:solidFill>
                <a:latin typeface="Canva Sans Bold"/>
                <a:ea typeface="Canva Sans Bold"/>
                <a:cs typeface="Canva Sans Bold"/>
                <a:sym typeface="Canva Sans Bold"/>
              </a:rPr>
              <a:t>Conveyor Belt</a:t>
            </a:r>
          </a:p>
        </p:txBody>
      </p:sp>
      <p:sp>
        <p:nvSpPr>
          <p:cNvPr name="TextBox 7" id="7"/>
          <p:cNvSpPr txBox="true"/>
          <p:nvPr/>
        </p:nvSpPr>
        <p:spPr>
          <a:xfrm rot="0">
            <a:off x="1028700" y="2156460"/>
            <a:ext cx="8431850" cy="7101840"/>
          </a:xfrm>
          <a:prstGeom prst="rect">
            <a:avLst/>
          </a:prstGeom>
        </p:spPr>
        <p:txBody>
          <a:bodyPr anchor="t" rtlCol="false" tIns="0" lIns="0" bIns="0" rIns="0">
            <a:spAutoFit/>
          </a:bodyPr>
          <a:lstStyle/>
          <a:p>
            <a:pPr algn="l">
              <a:lnSpc>
                <a:spcPts val="3359"/>
              </a:lnSpc>
              <a:spcBef>
                <a:spcPct val="0"/>
              </a:spcBef>
            </a:pPr>
            <a:r>
              <a:rPr lang="en-US" sz="2400">
                <a:solidFill>
                  <a:srgbClr val="000000"/>
                </a:solidFill>
                <a:latin typeface="Montserrat"/>
                <a:ea typeface="Montserrat"/>
                <a:cs typeface="Montserrat"/>
                <a:sym typeface="Montserrat"/>
              </a:rPr>
              <a:t>The conveyor in a c</a:t>
            </a:r>
            <a:r>
              <a:rPr lang="en-US" sz="2400">
                <a:solidFill>
                  <a:srgbClr val="000000"/>
                </a:solidFill>
                <a:latin typeface="Montserrat"/>
                <a:ea typeface="Montserrat"/>
                <a:cs typeface="Montserrat"/>
                <a:sym typeface="Montserrat"/>
              </a:rPr>
              <a:t>ombined harvester is a crucial transmission component designed to transport harvested crops from the front end to the threshing cylinder. It consists of a chain-and-slat or belt mechanism that moves the crop material smoothly and continuously. </a:t>
            </a:r>
          </a:p>
          <a:p>
            <a:pPr algn="l">
              <a:lnSpc>
                <a:spcPts val="3359"/>
              </a:lnSpc>
              <a:spcBef>
                <a:spcPct val="0"/>
              </a:spcBef>
            </a:pPr>
          </a:p>
          <a:p>
            <a:pPr algn="l">
              <a:lnSpc>
                <a:spcPts val="3359"/>
              </a:lnSpc>
              <a:spcBef>
                <a:spcPct val="0"/>
              </a:spcBef>
            </a:pPr>
            <a:r>
              <a:rPr lang="en-US" sz="2400">
                <a:solidFill>
                  <a:srgbClr val="000000"/>
                </a:solidFill>
                <a:latin typeface="Montserrat"/>
                <a:ea typeface="Montserrat"/>
                <a:cs typeface="Montserrat"/>
                <a:sym typeface="Montserrat"/>
              </a:rPr>
              <a:t>The conveyor is usually enclosed within a tunnel-like structure for safety and efficiency. Built with strong, wear-resistant materials, it is engineered to handle large volumes without jamming. It acts as a bridge between harvesting and threshing sections. </a:t>
            </a:r>
          </a:p>
          <a:p>
            <a:pPr algn="l">
              <a:lnSpc>
                <a:spcPts val="3359"/>
              </a:lnSpc>
              <a:spcBef>
                <a:spcPct val="0"/>
              </a:spcBef>
            </a:pPr>
          </a:p>
          <a:p>
            <a:pPr algn="l">
              <a:lnSpc>
                <a:spcPts val="3359"/>
              </a:lnSpc>
              <a:spcBef>
                <a:spcPct val="0"/>
              </a:spcBef>
            </a:pPr>
            <a:r>
              <a:rPr lang="en-US" sz="2400">
                <a:solidFill>
                  <a:srgbClr val="000000"/>
                </a:solidFill>
                <a:latin typeface="Montserrat"/>
                <a:ea typeface="Montserrat"/>
                <a:cs typeface="Montserrat"/>
                <a:sym typeface="Montserrat"/>
              </a:rPr>
              <a:t>The efficiency of the conveyor system directly influences the throughput and operational speed of the harvester.</a:t>
            </a:r>
          </a:p>
          <a:p>
            <a:pPr algn="l">
              <a:lnSpc>
                <a:spcPts val="3359"/>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13992060" y="3951661"/>
            <a:ext cx="5532053" cy="7142741"/>
          </a:xfrm>
          <a:custGeom>
            <a:avLst/>
            <a:gdLst/>
            <a:ahLst/>
            <a:cxnLst/>
            <a:rect r="r" b="b" t="t" l="l"/>
            <a:pathLst>
              <a:path h="7142741" w="5532053">
                <a:moveTo>
                  <a:pt x="0" y="0"/>
                </a:moveTo>
                <a:lnTo>
                  <a:pt x="5532053" y="0"/>
                </a:lnTo>
                <a:lnTo>
                  <a:pt x="5532053" y="7142742"/>
                </a:lnTo>
                <a:lnTo>
                  <a:pt x="0" y="71427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0"/>
            <a:ext cx="4909918" cy="2721409"/>
          </a:xfrm>
          <a:custGeom>
            <a:avLst/>
            <a:gdLst/>
            <a:ahLst/>
            <a:cxnLst/>
            <a:rect r="r" b="b" t="t" l="l"/>
            <a:pathLst>
              <a:path h="2721409" w="4909918">
                <a:moveTo>
                  <a:pt x="0" y="0"/>
                </a:moveTo>
                <a:lnTo>
                  <a:pt x="4909918" y="0"/>
                </a:lnTo>
                <a:lnTo>
                  <a:pt x="4909918" y="2721409"/>
                </a:lnTo>
                <a:lnTo>
                  <a:pt x="0" y="27214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938557" y="941604"/>
            <a:ext cx="8410887" cy="762000"/>
          </a:xfrm>
          <a:prstGeom prst="rect">
            <a:avLst/>
          </a:prstGeom>
        </p:spPr>
        <p:txBody>
          <a:bodyPr anchor="t" rtlCol="false" tIns="0" lIns="0" bIns="0" rIns="0">
            <a:spAutoFit/>
          </a:bodyPr>
          <a:lstStyle/>
          <a:p>
            <a:pPr algn="ctr">
              <a:lnSpc>
                <a:spcPts val="6299"/>
              </a:lnSpc>
              <a:spcBef>
                <a:spcPct val="0"/>
              </a:spcBef>
            </a:pPr>
            <a:r>
              <a:rPr lang="en-US" b="true" sz="4500" u="sng">
                <a:solidFill>
                  <a:srgbClr val="000000"/>
                </a:solidFill>
                <a:latin typeface="Canva Sans Bold"/>
                <a:ea typeface="Canva Sans Bold"/>
                <a:cs typeface="Canva Sans Bold"/>
                <a:sym typeface="Canva Sans Bold"/>
              </a:rPr>
              <a:t>Working and Applications</a:t>
            </a:r>
          </a:p>
        </p:txBody>
      </p:sp>
      <p:sp>
        <p:nvSpPr>
          <p:cNvPr name="TextBox 5" id="5"/>
          <p:cNvSpPr txBox="true"/>
          <p:nvPr/>
        </p:nvSpPr>
        <p:spPr>
          <a:xfrm rot="0">
            <a:off x="1840870" y="2517744"/>
            <a:ext cx="14606260" cy="6669405"/>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Montserrat"/>
                <a:ea typeface="Montserrat"/>
                <a:cs typeface="Montserrat"/>
                <a:sym typeface="Montserrat"/>
              </a:rPr>
              <a:t>The conveyor’s primary application is to transfer the crop cut by the cutterbar and collected by</a:t>
            </a:r>
            <a:r>
              <a:rPr lang="en-US" sz="2599">
                <a:solidFill>
                  <a:srgbClr val="000000"/>
                </a:solidFill>
                <a:latin typeface="Montserrat"/>
                <a:ea typeface="Montserrat"/>
                <a:cs typeface="Montserrat"/>
                <a:sym typeface="Montserrat"/>
              </a:rPr>
              <a:t> the reel to the threshing cylinder for grain separation. It helps in maintaining a continuous flow of harvested material while preventing accumulation or blockages. A well-designed conveyor improves operational speed and reduces crop damage during transfer. It functions under various field conditions and is adaptable to different crop types.</a:t>
            </a:r>
          </a:p>
          <a:p>
            <a:pPr algn="ctr">
              <a:lnSpc>
                <a:spcPts val="3499"/>
              </a:lnSpc>
              <a:spcBef>
                <a:spcPct val="0"/>
              </a:spcBef>
            </a:pPr>
          </a:p>
          <a:p>
            <a:pPr algn="ctr">
              <a:lnSpc>
                <a:spcPts val="3499"/>
              </a:lnSpc>
              <a:spcBef>
                <a:spcPct val="0"/>
              </a:spcBef>
            </a:pPr>
            <a:r>
              <a:rPr lang="en-US" sz="2499" i="true" u="sng">
                <a:solidFill>
                  <a:srgbClr val="000000"/>
                </a:solidFill>
                <a:latin typeface="Montserrat Italics"/>
                <a:ea typeface="Montserrat Italics"/>
                <a:cs typeface="Montserrat Italics"/>
                <a:sym typeface="Montserrat Italics"/>
              </a:rPr>
              <a:t>Working of the conveyor belt</a:t>
            </a:r>
            <a:r>
              <a:rPr lang="en-US" sz="2499">
                <a:solidFill>
                  <a:srgbClr val="000000"/>
                </a:solidFill>
                <a:latin typeface="Montserrat"/>
                <a:ea typeface="Montserrat"/>
                <a:cs typeface="Montserrat"/>
                <a:sym typeface="Montserrat"/>
              </a:rPr>
              <a:t>  :</a:t>
            </a:r>
          </a:p>
          <a:p>
            <a:pPr algn="l" marL="539749" indent="-269875" lvl="1">
              <a:lnSpc>
                <a:spcPts val="3499"/>
              </a:lnSpc>
              <a:spcBef>
                <a:spcPct val="0"/>
              </a:spcBef>
              <a:buAutoNum type="arabicPeriod" startAt="1"/>
            </a:pPr>
            <a:r>
              <a:rPr lang="en-US" sz="2499">
                <a:solidFill>
                  <a:srgbClr val="000000"/>
                </a:solidFill>
                <a:latin typeface="Montserrat"/>
                <a:ea typeface="Montserrat"/>
                <a:cs typeface="Montserrat"/>
                <a:sym typeface="Montserrat"/>
              </a:rPr>
              <a:t> Receives cut c</a:t>
            </a:r>
            <a:r>
              <a:rPr lang="en-US" sz="2499">
                <a:solidFill>
                  <a:srgbClr val="000000"/>
                </a:solidFill>
                <a:latin typeface="Montserrat"/>
                <a:ea typeface="Montserrat"/>
                <a:cs typeface="Montserrat"/>
                <a:sym typeface="Montserrat"/>
              </a:rPr>
              <a:t>rop from the feeder mechanism at the front of the harvester.</a:t>
            </a:r>
          </a:p>
          <a:p>
            <a:pPr algn="l" marL="539749" indent="-269875" lvl="1">
              <a:lnSpc>
                <a:spcPts val="3499"/>
              </a:lnSpc>
              <a:spcBef>
                <a:spcPct val="0"/>
              </a:spcBef>
              <a:buAutoNum type="arabicPeriod" startAt="1"/>
            </a:pPr>
            <a:r>
              <a:rPr lang="en-US" sz="2499">
                <a:solidFill>
                  <a:srgbClr val="000000"/>
                </a:solidFill>
                <a:latin typeface="Montserrat"/>
                <a:ea typeface="Montserrat"/>
                <a:cs typeface="Montserrat"/>
                <a:sym typeface="Montserrat"/>
              </a:rPr>
              <a:t>Uses a chain or belt system to move material upward toward the threshing cylinder.</a:t>
            </a:r>
          </a:p>
          <a:p>
            <a:pPr algn="l" marL="539749" indent="-269875" lvl="1">
              <a:lnSpc>
                <a:spcPts val="3499"/>
              </a:lnSpc>
              <a:spcBef>
                <a:spcPct val="0"/>
              </a:spcBef>
              <a:buAutoNum type="arabicPeriod" startAt="1"/>
            </a:pPr>
            <a:r>
              <a:rPr lang="en-US" sz="2499">
                <a:solidFill>
                  <a:srgbClr val="000000"/>
                </a:solidFill>
                <a:latin typeface="Montserrat"/>
                <a:ea typeface="Montserrat"/>
                <a:cs typeface="Montserrat"/>
                <a:sym typeface="Montserrat"/>
              </a:rPr>
              <a:t>Crop remains compacted and aligned during transfer to ensure</a:t>
            </a:r>
            <a:r>
              <a:rPr lang="en-US" sz="2499">
                <a:solidFill>
                  <a:srgbClr val="000000"/>
                </a:solidFill>
                <a:latin typeface="Montserrat"/>
                <a:ea typeface="Montserrat"/>
                <a:cs typeface="Montserrat"/>
                <a:sym typeface="Montserrat"/>
              </a:rPr>
              <a:t> </a:t>
            </a:r>
            <a:r>
              <a:rPr lang="en-US" sz="2499">
                <a:solidFill>
                  <a:srgbClr val="000000"/>
                </a:solidFill>
                <a:latin typeface="Montserrat"/>
                <a:ea typeface="Montserrat"/>
                <a:cs typeface="Montserrat"/>
                <a:sym typeface="Montserrat"/>
              </a:rPr>
              <a:t>efficient threshing.</a:t>
            </a:r>
          </a:p>
          <a:p>
            <a:pPr algn="l" marL="539749" indent="-269875" lvl="1">
              <a:lnSpc>
                <a:spcPts val="3499"/>
              </a:lnSpc>
              <a:spcBef>
                <a:spcPct val="0"/>
              </a:spcBef>
              <a:buAutoNum type="arabicPeriod" startAt="1"/>
            </a:pPr>
            <a:r>
              <a:rPr lang="en-US" sz="2499">
                <a:solidFill>
                  <a:srgbClr val="000000"/>
                </a:solidFill>
                <a:latin typeface="Montserrat"/>
                <a:ea typeface="Montserrat"/>
                <a:cs typeface="Montserrat"/>
                <a:sym typeface="Montserrat"/>
              </a:rPr>
              <a:t>Operates synchronously with other harvester systems to</a:t>
            </a:r>
            <a:r>
              <a:rPr lang="en-US" sz="2499">
                <a:solidFill>
                  <a:srgbClr val="000000"/>
                </a:solidFill>
                <a:latin typeface="Montserrat"/>
                <a:ea typeface="Montserrat"/>
                <a:cs typeface="Montserrat"/>
                <a:sym typeface="Montserrat"/>
              </a:rPr>
              <a:t> </a:t>
            </a:r>
            <a:r>
              <a:rPr lang="en-US" sz="2499">
                <a:solidFill>
                  <a:srgbClr val="000000"/>
                </a:solidFill>
                <a:latin typeface="Montserrat"/>
                <a:ea typeface="Montserrat"/>
                <a:cs typeface="Montserrat"/>
                <a:sym typeface="Montserrat"/>
              </a:rPr>
              <a:t>avoid overloading.</a:t>
            </a:r>
          </a:p>
          <a:p>
            <a:pPr algn="l" marL="539749" indent="-269875" lvl="1">
              <a:lnSpc>
                <a:spcPts val="3499"/>
              </a:lnSpc>
              <a:spcBef>
                <a:spcPct val="0"/>
              </a:spcBef>
              <a:buAutoNum type="arabicPeriod" startAt="1"/>
            </a:pPr>
            <a:r>
              <a:rPr lang="en-US" sz="2499">
                <a:solidFill>
                  <a:srgbClr val="000000"/>
                </a:solidFill>
                <a:latin typeface="Montserrat"/>
                <a:ea typeface="Montserrat"/>
                <a:cs typeface="Montserrat"/>
                <a:sym typeface="Montserrat"/>
              </a:rPr>
              <a:t>Frame and slats are made of durable materials to handle abrasive or moist crops.</a:t>
            </a:r>
          </a:p>
          <a:p>
            <a:pPr algn="l" marL="539749" indent="-269875" lvl="1">
              <a:lnSpc>
                <a:spcPts val="3499"/>
              </a:lnSpc>
              <a:spcBef>
                <a:spcPct val="0"/>
              </a:spcBef>
              <a:buAutoNum type="arabicPeriod" startAt="1"/>
            </a:pPr>
            <a:r>
              <a:rPr lang="en-US" sz="2499">
                <a:solidFill>
                  <a:srgbClr val="000000"/>
                </a:solidFill>
                <a:latin typeface="Montserrat"/>
                <a:ea typeface="Montserrat"/>
                <a:cs typeface="Montserrat"/>
                <a:sym typeface="Montserrat"/>
              </a:rPr>
              <a:t>Ensu</a:t>
            </a:r>
            <a:r>
              <a:rPr lang="en-US" sz="2499">
                <a:solidFill>
                  <a:srgbClr val="000000"/>
                </a:solidFill>
                <a:latin typeface="Montserrat"/>
                <a:ea typeface="Montserrat"/>
                <a:cs typeface="Montserrat"/>
                <a:sym typeface="Montserrat"/>
              </a:rPr>
              <a:t>res consistent crop delivery, reducing idle time and boosting overall output.</a:t>
            </a:r>
          </a:p>
          <a:p>
            <a:pPr algn="ctr">
              <a:lnSpc>
                <a:spcPts val="3499"/>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018172" y="4778914"/>
            <a:ext cx="5532053" cy="7142741"/>
          </a:xfrm>
          <a:custGeom>
            <a:avLst/>
            <a:gdLst/>
            <a:ahLst/>
            <a:cxnLst/>
            <a:rect r="r" b="b" t="t" l="l"/>
            <a:pathLst>
              <a:path h="7142741" w="5532053">
                <a:moveTo>
                  <a:pt x="0" y="0"/>
                </a:moveTo>
                <a:lnTo>
                  <a:pt x="5532053" y="0"/>
                </a:lnTo>
                <a:lnTo>
                  <a:pt x="5532053" y="7142741"/>
                </a:lnTo>
                <a:lnTo>
                  <a:pt x="0" y="71427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0"/>
            <a:ext cx="4909918" cy="2721409"/>
          </a:xfrm>
          <a:custGeom>
            <a:avLst/>
            <a:gdLst/>
            <a:ahLst/>
            <a:cxnLst/>
            <a:rect r="r" b="b" t="t" l="l"/>
            <a:pathLst>
              <a:path h="2721409" w="4909918">
                <a:moveTo>
                  <a:pt x="0" y="0"/>
                </a:moveTo>
                <a:lnTo>
                  <a:pt x="4909918" y="0"/>
                </a:lnTo>
                <a:lnTo>
                  <a:pt x="4909918" y="2721409"/>
                </a:lnTo>
                <a:lnTo>
                  <a:pt x="0" y="27214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777044" y="3113080"/>
            <a:ext cx="6482256" cy="5423575"/>
          </a:xfrm>
          <a:custGeom>
            <a:avLst/>
            <a:gdLst/>
            <a:ahLst/>
            <a:cxnLst/>
            <a:rect r="r" b="b" t="t" l="l"/>
            <a:pathLst>
              <a:path h="5423575" w="6482256">
                <a:moveTo>
                  <a:pt x="0" y="0"/>
                </a:moveTo>
                <a:lnTo>
                  <a:pt x="6482256" y="0"/>
                </a:lnTo>
                <a:lnTo>
                  <a:pt x="6482256" y="5423575"/>
                </a:lnTo>
                <a:lnTo>
                  <a:pt x="0" y="5423575"/>
                </a:lnTo>
                <a:lnTo>
                  <a:pt x="0" y="0"/>
                </a:lnTo>
                <a:close/>
              </a:path>
            </a:pathLst>
          </a:custGeom>
          <a:blipFill>
            <a:blip r:embed="rId6"/>
            <a:stretch>
              <a:fillRect l="0" t="0" r="0" b="0"/>
            </a:stretch>
          </a:blipFill>
        </p:spPr>
      </p:sp>
      <p:sp>
        <p:nvSpPr>
          <p:cNvPr name="TextBox 5" id="5"/>
          <p:cNvSpPr txBox="true"/>
          <p:nvPr/>
        </p:nvSpPr>
        <p:spPr>
          <a:xfrm rot="0">
            <a:off x="5610591" y="609600"/>
            <a:ext cx="7066818" cy="762000"/>
          </a:xfrm>
          <a:prstGeom prst="rect">
            <a:avLst/>
          </a:prstGeom>
        </p:spPr>
        <p:txBody>
          <a:bodyPr anchor="t" rtlCol="false" tIns="0" lIns="0" bIns="0" rIns="0">
            <a:spAutoFit/>
          </a:bodyPr>
          <a:lstStyle/>
          <a:p>
            <a:pPr algn="ctr">
              <a:lnSpc>
                <a:spcPts val="6299"/>
              </a:lnSpc>
              <a:spcBef>
                <a:spcPct val="0"/>
              </a:spcBef>
            </a:pPr>
            <a:r>
              <a:rPr lang="en-US" b="true" sz="4500" u="sng">
                <a:solidFill>
                  <a:srgbClr val="000000"/>
                </a:solidFill>
                <a:latin typeface="Canva Sans Bold"/>
                <a:ea typeface="Canva Sans Bold"/>
                <a:cs typeface="Canva Sans Bold"/>
                <a:sym typeface="Canva Sans Bold"/>
              </a:rPr>
              <a:t>Threshing Cylinder</a:t>
            </a:r>
          </a:p>
        </p:txBody>
      </p:sp>
      <p:sp>
        <p:nvSpPr>
          <p:cNvPr name="TextBox 6" id="6"/>
          <p:cNvSpPr txBox="true"/>
          <p:nvPr/>
        </p:nvSpPr>
        <p:spPr>
          <a:xfrm rot="0">
            <a:off x="1028700" y="2045347"/>
            <a:ext cx="9144000" cy="7520940"/>
          </a:xfrm>
          <a:prstGeom prst="rect">
            <a:avLst/>
          </a:prstGeom>
        </p:spPr>
        <p:txBody>
          <a:bodyPr anchor="t" rtlCol="false" tIns="0" lIns="0" bIns="0" rIns="0">
            <a:spAutoFit/>
          </a:bodyPr>
          <a:lstStyle/>
          <a:p>
            <a:pPr algn="l">
              <a:lnSpc>
                <a:spcPts val="3360"/>
              </a:lnSpc>
            </a:pPr>
            <a:r>
              <a:rPr lang="en-US" sz="2400">
                <a:solidFill>
                  <a:srgbClr val="000000"/>
                </a:solidFill>
                <a:latin typeface="Montserrat"/>
                <a:ea typeface="Montserrat"/>
                <a:cs typeface="Montserrat"/>
                <a:sym typeface="Montserrat"/>
              </a:rPr>
              <a:t>The threshing cylinder is a central component in a combined harvester, primarily responsible for separating grains from the harvested crop material. It is generally cylindrical in shape and fitted with rasp bars or spikes along its surface.</a:t>
            </a:r>
          </a:p>
          <a:p>
            <a:pPr algn="l">
              <a:lnSpc>
                <a:spcPts val="3360"/>
              </a:lnSpc>
            </a:pPr>
          </a:p>
          <a:p>
            <a:pPr algn="l">
              <a:lnSpc>
                <a:spcPts val="3360"/>
              </a:lnSpc>
              <a:spcBef>
                <a:spcPct val="0"/>
              </a:spcBef>
            </a:pPr>
            <a:r>
              <a:rPr lang="en-US" sz="2400">
                <a:solidFill>
                  <a:srgbClr val="000000"/>
                </a:solidFill>
                <a:latin typeface="Montserrat"/>
                <a:ea typeface="Montserrat"/>
                <a:cs typeface="Montserrat"/>
                <a:sym typeface="Montserrat"/>
              </a:rPr>
              <a:t>This rotating drum works closely with a concave beneath it to create the threshing action. The material is fed between the cylinder and the c</a:t>
            </a:r>
            <a:r>
              <a:rPr lang="en-US" sz="2400">
                <a:solidFill>
                  <a:srgbClr val="000000"/>
                </a:solidFill>
                <a:latin typeface="Montserrat"/>
                <a:ea typeface="Montserrat"/>
                <a:cs typeface="Montserrat"/>
                <a:sym typeface="Montserrat"/>
              </a:rPr>
              <a:t>oncave, where it is rubbed and impacted to detach grains from husks or straw. </a:t>
            </a:r>
          </a:p>
          <a:p>
            <a:pPr algn="l">
              <a:lnSpc>
                <a:spcPts val="3360"/>
              </a:lnSpc>
              <a:spcBef>
                <a:spcPct val="0"/>
              </a:spcBef>
            </a:pPr>
          </a:p>
          <a:p>
            <a:pPr algn="l">
              <a:lnSpc>
                <a:spcPts val="3360"/>
              </a:lnSpc>
              <a:spcBef>
                <a:spcPct val="0"/>
              </a:spcBef>
            </a:pPr>
            <a:r>
              <a:rPr lang="en-US" sz="2400">
                <a:solidFill>
                  <a:srgbClr val="000000"/>
                </a:solidFill>
                <a:latin typeface="Montserrat"/>
                <a:ea typeface="Montserrat"/>
                <a:cs typeface="Montserrat"/>
                <a:sym typeface="Montserrat"/>
              </a:rPr>
              <a:t>Threshing cylinders are typically made of high-strength steel to resist abrasion and wear. The surface may be hardened or coated for longer life. </a:t>
            </a:r>
          </a:p>
          <a:p>
            <a:pPr algn="l">
              <a:lnSpc>
                <a:spcPts val="3360"/>
              </a:lnSpc>
              <a:spcBef>
                <a:spcPct val="0"/>
              </a:spcBef>
            </a:pPr>
            <a:r>
              <a:rPr lang="en-US" sz="2400">
                <a:solidFill>
                  <a:srgbClr val="000000"/>
                </a:solidFill>
                <a:latin typeface="Montserrat"/>
                <a:ea typeface="Montserrat"/>
                <a:cs typeface="Montserrat"/>
                <a:sym typeface="Montserrat"/>
              </a:rPr>
              <a:t>Its speed and clearance from the concave are adjustable depending on crop type and condition. This component is vital for efficient crop processing and minimal grain loss.</a:t>
            </a:r>
          </a:p>
          <a:p>
            <a:pPr algn="l">
              <a:lnSpc>
                <a:spcPts val="3360"/>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13372018" y="3838926"/>
            <a:ext cx="5532053" cy="7142741"/>
          </a:xfrm>
          <a:custGeom>
            <a:avLst/>
            <a:gdLst/>
            <a:ahLst/>
            <a:cxnLst/>
            <a:rect r="r" b="b" t="t" l="l"/>
            <a:pathLst>
              <a:path h="7142741" w="5532053">
                <a:moveTo>
                  <a:pt x="0" y="0"/>
                </a:moveTo>
                <a:lnTo>
                  <a:pt x="5532054" y="0"/>
                </a:lnTo>
                <a:lnTo>
                  <a:pt x="5532054" y="7142742"/>
                </a:lnTo>
                <a:lnTo>
                  <a:pt x="0" y="71427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0"/>
            <a:ext cx="4909918" cy="2721409"/>
          </a:xfrm>
          <a:custGeom>
            <a:avLst/>
            <a:gdLst/>
            <a:ahLst/>
            <a:cxnLst/>
            <a:rect r="r" b="b" t="t" l="l"/>
            <a:pathLst>
              <a:path h="2721409" w="4909918">
                <a:moveTo>
                  <a:pt x="0" y="0"/>
                </a:moveTo>
                <a:lnTo>
                  <a:pt x="4909918" y="0"/>
                </a:lnTo>
                <a:lnTo>
                  <a:pt x="4909918" y="2721409"/>
                </a:lnTo>
                <a:lnTo>
                  <a:pt x="0" y="27214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264336" y="806544"/>
            <a:ext cx="9759327" cy="762000"/>
          </a:xfrm>
          <a:prstGeom prst="rect">
            <a:avLst/>
          </a:prstGeom>
        </p:spPr>
        <p:txBody>
          <a:bodyPr anchor="t" rtlCol="false" tIns="0" lIns="0" bIns="0" rIns="0">
            <a:spAutoFit/>
          </a:bodyPr>
          <a:lstStyle/>
          <a:p>
            <a:pPr algn="ctr">
              <a:lnSpc>
                <a:spcPts val="6299"/>
              </a:lnSpc>
              <a:spcBef>
                <a:spcPct val="0"/>
              </a:spcBef>
            </a:pPr>
            <a:r>
              <a:rPr lang="en-US" b="true" sz="4500" u="sng">
                <a:solidFill>
                  <a:srgbClr val="000000"/>
                </a:solidFill>
                <a:latin typeface="Canva Sans Bold"/>
                <a:ea typeface="Canva Sans Bold"/>
                <a:cs typeface="Canva Sans Bold"/>
                <a:sym typeface="Canva Sans Bold"/>
              </a:rPr>
              <a:t>Working and Applications</a:t>
            </a:r>
          </a:p>
        </p:txBody>
      </p:sp>
      <p:sp>
        <p:nvSpPr>
          <p:cNvPr name="TextBox 5" id="5"/>
          <p:cNvSpPr txBox="true"/>
          <p:nvPr/>
        </p:nvSpPr>
        <p:spPr>
          <a:xfrm rot="0">
            <a:off x="1840870" y="2517744"/>
            <a:ext cx="14606260" cy="6650355"/>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Montserrat"/>
                <a:ea typeface="Montserrat"/>
                <a:cs typeface="Montserrat"/>
                <a:sym typeface="Montserrat"/>
              </a:rPr>
              <a:t>The threshing cylinder is used to separate grain kernels from the crop material through mechanical impact and fricti</a:t>
            </a:r>
            <a:r>
              <a:rPr lang="en-US" sz="2599">
                <a:solidFill>
                  <a:srgbClr val="000000"/>
                </a:solidFill>
                <a:latin typeface="Montserrat"/>
                <a:ea typeface="Montserrat"/>
                <a:cs typeface="Montserrat"/>
                <a:sym typeface="Montserrat"/>
              </a:rPr>
              <a:t>on. It is essential for ensuring clean grain separation, minimizing grain breakage, and reducing the workload on subsequent cleaning units. Its performance directly affects the quality and yield of the harvest. The design and speed must be optimized for different crops such as wheat, rice, or maize.</a:t>
            </a:r>
          </a:p>
          <a:p>
            <a:pPr algn="ctr">
              <a:lnSpc>
                <a:spcPts val="3499"/>
              </a:lnSpc>
              <a:spcBef>
                <a:spcPct val="0"/>
              </a:spcBef>
            </a:pPr>
          </a:p>
          <a:p>
            <a:pPr algn="ctr">
              <a:lnSpc>
                <a:spcPts val="3499"/>
              </a:lnSpc>
              <a:spcBef>
                <a:spcPct val="0"/>
              </a:spcBef>
            </a:pPr>
            <a:r>
              <a:rPr lang="en-US" sz="2499" i="true" u="sng">
                <a:solidFill>
                  <a:srgbClr val="000000"/>
                </a:solidFill>
                <a:latin typeface="Montserrat Italics"/>
                <a:ea typeface="Montserrat Italics"/>
                <a:cs typeface="Montserrat Italics"/>
                <a:sym typeface="Montserrat Italics"/>
              </a:rPr>
              <a:t>Working of the threshing cylinder</a:t>
            </a:r>
            <a:r>
              <a:rPr lang="en-US" sz="2499">
                <a:solidFill>
                  <a:srgbClr val="000000"/>
                </a:solidFill>
                <a:latin typeface="Montserrat"/>
                <a:ea typeface="Montserrat"/>
                <a:cs typeface="Montserrat"/>
                <a:sym typeface="Montserrat"/>
              </a:rPr>
              <a:t> :</a:t>
            </a:r>
          </a:p>
          <a:p>
            <a:pPr algn="l" marL="539749" indent="-269875" lvl="1">
              <a:lnSpc>
                <a:spcPts val="3499"/>
              </a:lnSpc>
              <a:spcBef>
                <a:spcPct val="0"/>
              </a:spcBef>
              <a:buAutoNum type="arabicPeriod" startAt="1"/>
            </a:pPr>
            <a:r>
              <a:rPr lang="en-US" sz="2499">
                <a:solidFill>
                  <a:srgbClr val="000000"/>
                </a:solidFill>
                <a:latin typeface="Montserrat"/>
                <a:ea typeface="Montserrat"/>
                <a:cs typeface="Montserrat"/>
                <a:sym typeface="Montserrat"/>
              </a:rPr>
              <a:t> </a:t>
            </a:r>
            <a:r>
              <a:rPr lang="en-US" sz="2499">
                <a:solidFill>
                  <a:srgbClr val="000000"/>
                </a:solidFill>
                <a:latin typeface="Montserrat"/>
                <a:ea typeface="Montserrat"/>
                <a:cs typeface="Montserrat"/>
                <a:sym typeface="Montserrat"/>
              </a:rPr>
              <a:t>Crop is fed between the rotating cylinder and the fixed concave.</a:t>
            </a:r>
          </a:p>
          <a:p>
            <a:pPr algn="l" marL="539749" indent="-269875" lvl="1">
              <a:lnSpc>
                <a:spcPts val="3499"/>
              </a:lnSpc>
              <a:spcBef>
                <a:spcPct val="0"/>
              </a:spcBef>
              <a:buAutoNum type="arabicPeriod" startAt="1"/>
            </a:pPr>
            <a:r>
              <a:rPr lang="en-US" sz="2499">
                <a:solidFill>
                  <a:srgbClr val="000000"/>
                </a:solidFill>
                <a:latin typeface="Montserrat"/>
                <a:ea typeface="Montserrat"/>
                <a:cs typeface="Montserrat"/>
                <a:sym typeface="Montserrat"/>
              </a:rPr>
              <a:t> </a:t>
            </a:r>
            <a:r>
              <a:rPr lang="en-US" sz="2499">
                <a:solidFill>
                  <a:srgbClr val="000000"/>
                </a:solidFill>
                <a:latin typeface="Montserrat"/>
                <a:ea typeface="Montserrat"/>
                <a:cs typeface="Montserrat"/>
                <a:sym typeface="Montserrat"/>
              </a:rPr>
              <a:t>Rasp bars on the cylinder strike and rub the crop to dislodge the grain.</a:t>
            </a:r>
          </a:p>
          <a:p>
            <a:pPr algn="l" marL="539749" indent="-269875" lvl="1">
              <a:lnSpc>
                <a:spcPts val="3499"/>
              </a:lnSpc>
              <a:spcBef>
                <a:spcPct val="0"/>
              </a:spcBef>
              <a:buAutoNum type="arabicPeriod" startAt="1"/>
            </a:pPr>
            <a:r>
              <a:rPr lang="en-US" sz="2499">
                <a:solidFill>
                  <a:srgbClr val="000000"/>
                </a:solidFill>
                <a:latin typeface="Montserrat"/>
                <a:ea typeface="Montserrat"/>
                <a:cs typeface="Montserrat"/>
                <a:sym typeface="Montserrat"/>
              </a:rPr>
              <a:t> </a:t>
            </a:r>
            <a:r>
              <a:rPr lang="en-US" sz="2499">
                <a:solidFill>
                  <a:srgbClr val="000000"/>
                </a:solidFill>
                <a:latin typeface="Montserrat"/>
                <a:ea typeface="Montserrat"/>
                <a:cs typeface="Montserrat"/>
                <a:sym typeface="Montserrat"/>
              </a:rPr>
              <a:t>Grain falls through the openings in the concave while straw moves forward.</a:t>
            </a:r>
          </a:p>
          <a:p>
            <a:pPr algn="l" marL="539749" indent="-269875" lvl="1">
              <a:lnSpc>
                <a:spcPts val="3499"/>
              </a:lnSpc>
              <a:spcBef>
                <a:spcPct val="0"/>
              </a:spcBef>
              <a:buAutoNum type="arabicPeriod" startAt="1"/>
            </a:pPr>
            <a:r>
              <a:rPr lang="en-US" sz="2499">
                <a:solidFill>
                  <a:srgbClr val="000000"/>
                </a:solidFill>
                <a:latin typeface="Montserrat"/>
                <a:ea typeface="Montserrat"/>
                <a:cs typeface="Montserrat"/>
                <a:sym typeface="Montserrat"/>
              </a:rPr>
              <a:t> </a:t>
            </a:r>
            <a:r>
              <a:rPr lang="en-US" sz="2499">
                <a:solidFill>
                  <a:srgbClr val="000000"/>
                </a:solidFill>
                <a:latin typeface="Montserrat"/>
                <a:ea typeface="Montserrat"/>
                <a:cs typeface="Montserrat"/>
                <a:sym typeface="Montserrat"/>
              </a:rPr>
              <a:t>Speed of the cylinder and concave clearance are adjusted to crop type and condition.</a:t>
            </a:r>
          </a:p>
          <a:p>
            <a:pPr algn="l" marL="539749" indent="-269875" lvl="1">
              <a:lnSpc>
                <a:spcPts val="3499"/>
              </a:lnSpc>
              <a:spcBef>
                <a:spcPct val="0"/>
              </a:spcBef>
              <a:buAutoNum type="arabicPeriod" startAt="1"/>
            </a:pPr>
            <a:r>
              <a:rPr lang="en-US" sz="2499">
                <a:solidFill>
                  <a:srgbClr val="000000"/>
                </a:solidFill>
                <a:latin typeface="Montserrat"/>
                <a:ea typeface="Montserrat"/>
                <a:cs typeface="Montserrat"/>
                <a:sym typeface="Montserrat"/>
              </a:rPr>
              <a:t> </a:t>
            </a:r>
            <a:r>
              <a:rPr lang="en-US" sz="2499">
                <a:solidFill>
                  <a:srgbClr val="000000"/>
                </a:solidFill>
                <a:latin typeface="Montserrat"/>
                <a:ea typeface="Montserrat"/>
                <a:cs typeface="Montserrat"/>
                <a:sym typeface="Montserrat"/>
              </a:rPr>
              <a:t>Heavy-duty bearings and a drive mechanism ensure smooth rotation and handling of load.</a:t>
            </a:r>
          </a:p>
          <a:p>
            <a:pPr algn="l" marL="539749" indent="-269875" lvl="1">
              <a:lnSpc>
                <a:spcPts val="3499"/>
              </a:lnSpc>
              <a:spcBef>
                <a:spcPct val="0"/>
              </a:spcBef>
              <a:buAutoNum type="arabicPeriod" startAt="1"/>
            </a:pPr>
            <a:r>
              <a:rPr lang="en-US" sz="2499">
                <a:solidFill>
                  <a:srgbClr val="000000"/>
                </a:solidFill>
                <a:latin typeface="Montserrat"/>
                <a:ea typeface="Montserrat"/>
                <a:cs typeface="Montserrat"/>
                <a:sym typeface="Montserrat"/>
              </a:rPr>
              <a:t> </a:t>
            </a:r>
            <a:r>
              <a:rPr lang="en-US" sz="2499">
                <a:solidFill>
                  <a:srgbClr val="000000"/>
                </a:solidFill>
                <a:latin typeface="Montserrat"/>
                <a:ea typeface="Montserrat"/>
                <a:cs typeface="Montserrat"/>
                <a:sym typeface="Montserrat"/>
              </a:rPr>
              <a:t>Threshed material is then directed to cleaning sieves for further processing.</a:t>
            </a:r>
          </a:p>
          <a:p>
            <a:pPr algn="ctr">
              <a:lnSpc>
                <a:spcPts val="3499"/>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16087694" y="6535206"/>
            <a:ext cx="2905764" cy="3751794"/>
          </a:xfrm>
          <a:custGeom>
            <a:avLst/>
            <a:gdLst/>
            <a:ahLst/>
            <a:cxnLst/>
            <a:rect r="r" b="b" t="t" l="l"/>
            <a:pathLst>
              <a:path h="3751794" w="2905764">
                <a:moveTo>
                  <a:pt x="0" y="0"/>
                </a:moveTo>
                <a:lnTo>
                  <a:pt x="2905764" y="0"/>
                </a:lnTo>
                <a:lnTo>
                  <a:pt x="2905764" y="3751794"/>
                </a:lnTo>
                <a:lnTo>
                  <a:pt x="0" y="37517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20824" y="0"/>
            <a:ext cx="4909918" cy="2721409"/>
          </a:xfrm>
          <a:custGeom>
            <a:avLst/>
            <a:gdLst/>
            <a:ahLst/>
            <a:cxnLst/>
            <a:rect r="r" b="b" t="t" l="l"/>
            <a:pathLst>
              <a:path h="2721409" w="4909918">
                <a:moveTo>
                  <a:pt x="0" y="0"/>
                </a:moveTo>
                <a:lnTo>
                  <a:pt x="4909919" y="0"/>
                </a:lnTo>
                <a:lnTo>
                  <a:pt x="4909919" y="2721409"/>
                </a:lnTo>
                <a:lnTo>
                  <a:pt x="0" y="27214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432247" y="2423130"/>
            <a:ext cx="7108329" cy="5182782"/>
          </a:xfrm>
          <a:custGeom>
            <a:avLst/>
            <a:gdLst/>
            <a:ahLst/>
            <a:cxnLst/>
            <a:rect r="r" b="b" t="t" l="l"/>
            <a:pathLst>
              <a:path h="5182782" w="7108329">
                <a:moveTo>
                  <a:pt x="0" y="0"/>
                </a:moveTo>
                <a:lnTo>
                  <a:pt x="7108329" y="0"/>
                </a:lnTo>
                <a:lnTo>
                  <a:pt x="7108329" y="5182781"/>
                </a:lnTo>
                <a:lnTo>
                  <a:pt x="0" y="5182781"/>
                </a:lnTo>
                <a:lnTo>
                  <a:pt x="0" y="0"/>
                </a:lnTo>
                <a:close/>
              </a:path>
            </a:pathLst>
          </a:custGeom>
          <a:blipFill>
            <a:blip r:embed="rId6"/>
            <a:stretch>
              <a:fillRect l="0" t="0" r="0" b="0"/>
            </a:stretch>
          </a:blipFill>
        </p:spPr>
      </p:sp>
      <p:sp>
        <p:nvSpPr>
          <p:cNvPr name="TextBox 5" id="5"/>
          <p:cNvSpPr txBox="true"/>
          <p:nvPr/>
        </p:nvSpPr>
        <p:spPr>
          <a:xfrm rot="0">
            <a:off x="3798902" y="863293"/>
            <a:ext cx="10690196" cy="890047"/>
          </a:xfrm>
          <a:prstGeom prst="rect">
            <a:avLst/>
          </a:prstGeom>
        </p:spPr>
        <p:txBody>
          <a:bodyPr anchor="t" rtlCol="false" tIns="0" lIns="0" bIns="0" rIns="0">
            <a:spAutoFit/>
          </a:bodyPr>
          <a:lstStyle/>
          <a:p>
            <a:pPr algn="ctr">
              <a:lnSpc>
                <a:spcPts val="7213"/>
              </a:lnSpc>
            </a:pPr>
            <a:r>
              <a:rPr lang="en-US" b="true" sz="5152" u="sng">
                <a:solidFill>
                  <a:srgbClr val="000000"/>
                </a:solidFill>
                <a:latin typeface="Montserrat Bold"/>
                <a:ea typeface="Montserrat Bold"/>
                <a:cs typeface="Montserrat Bold"/>
                <a:sym typeface="Montserrat Bold"/>
              </a:rPr>
              <a:t>Large cleaning shoe area</a:t>
            </a:r>
          </a:p>
        </p:txBody>
      </p:sp>
      <p:grpSp>
        <p:nvGrpSpPr>
          <p:cNvPr name="Group 6" id="6"/>
          <p:cNvGrpSpPr/>
          <p:nvPr/>
        </p:nvGrpSpPr>
        <p:grpSpPr>
          <a:xfrm rot="0">
            <a:off x="1028700" y="1909385"/>
            <a:ext cx="8905594" cy="7348915"/>
            <a:chOff x="0" y="0"/>
            <a:chExt cx="11874125" cy="9798554"/>
          </a:xfrm>
        </p:grpSpPr>
        <p:sp>
          <p:nvSpPr>
            <p:cNvPr name="TextBox 7" id="7"/>
            <p:cNvSpPr txBox="true"/>
            <p:nvPr/>
          </p:nvSpPr>
          <p:spPr>
            <a:xfrm rot="0">
              <a:off x="0" y="-38100"/>
              <a:ext cx="11874125" cy="4627033"/>
            </a:xfrm>
            <a:prstGeom prst="rect">
              <a:avLst/>
            </a:prstGeom>
          </p:spPr>
          <p:txBody>
            <a:bodyPr anchor="t" rtlCol="false" tIns="0" lIns="0" bIns="0" rIns="0">
              <a:spAutoFit/>
            </a:bodyPr>
            <a:lstStyle/>
            <a:p>
              <a:pPr algn="l">
                <a:lnSpc>
                  <a:spcPts val="3499"/>
                </a:lnSpc>
              </a:pPr>
            </a:p>
            <a:p>
              <a:pPr algn="l">
                <a:lnSpc>
                  <a:spcPts val="3499"/>
                </a:lnSpc>
              </a:pPr>
              <a:r>
                <a:rPr lang="en-US" sz="2499">
                  <a:solidFill>
                    <a:srgbClr val="000000"/>
                  </a:solidFill>
                  <a:latin typeface="Montserrat"/>
                  <a:ea typeface="Montserrat"/>
                  <a:cs typeface="Montserrat"/>
                  <a:sym typeface="Montserrat"/>
                </a:rPr>
                <a:t>The</a:t>
              </a:r>
              <a:r>
                <a:rPr lang="en-US" sz="2499">
                  <a:solidFill>
                    <a:srgbClr val="000000"/>
                  </a:solidFill>
                  <a:latin typeface="Montserrat"/>
                  <a:ea typeface="Montserrat"/>
                  <a:cs typeface="Montserrat"/>
                  <a:sym typeface="Montserrat"/>
                </a:rPr>
                <a:t> cleaning operation is accomplished in the following ways: </a:t>
              </a:r>
            </a:p>
            <a:p>
              <a:pPr algn="l">
                <a:lnSpc>
                  <a:spcPts val="3499"/>
                </a:lnSpc>
              </a:pPr>
              <a:r>
                <a:rPr lang="en-US" sz="2499">
                  <a:solidFill>
                    <a:srgbClr val="000000"/>
                  </a:solidFill>
                  <a:latin typeface="Montserrat"/>
                  <a:ea typeface="Montserrat"/>
                  <a:cs typeface="Montserrat"/>
                  <a:sym typeface="Montserrat"/>
                </a:rPr>
                <a:t>a) By screening out the larger particles with chaffer and sieves</a:t>
              </a:r>
            </a:p>
            <a:p>
              <a:pPr algn="l">
                <a:lnSpc>
                  <a:spcPts val="3499"/>
                </a:lnSpc>
              </a:pPr>
              <a:r>
                <a:rPr lang="en-US" sz="2499">
                  <a:solidFill>
                    <a:srgbClr val="000000"/>
                  </a:solidFill>
                  <a:latin typeface="Montserrat"/>
                  <a:ea typeface="Montserrat"/>
                  <a:cs typeface="Montserrat"/>
                  <a:sym typeface="Montserrat"/>
                </a:rPr>
                <a:t>b) By blowing out the lighter particles with a fan blast </a:t>
              </a:r>
            </a:p>
            <a:p>
              <a:pPr algn="l">
                <a:lnSpc>
                  <a:spcPts val="3499"/>
                </a:lnSpc>
              </a:pPr>
              <a:r>
                <a:rPr lang="en-US" sz="2499">
                  <a:solidFill>
                    <a:srgbClr val="000000"/>
                  </a:solidFill>
                  <a:latin typeface="Montserrat"/>
                  <a:ea typeface="Montserrat"/>
                  <a:cs typeface="Montserrat"/>
                  <a:sym typeface="Montserrat"/>
                </a:rPr>
                <a:t>c) By screening out the smaller particles in a re-cleaner. </a:t>
              </a:r>
            </a:p>
            <a:p>
              <a:pPr algn="l">
                <a:lnSpc>
                  <a:spcPts val="3499"/>
                </a:lnSpc>
              </a:pPr>
            </a:p>
          </p:txBody>
        </p:sp>
        <p:sp>
          <p:nvSpPr>
            <p:cNvPr name="TextBox 8" id="8"/>
            <p:cNvSpPr txBox="true"/>
            <p:nvPr/>
          </p:nvSpPr>
          <p:spPr>
            <a:xfrm rot="0">
              <a:off x="0" y="4577817"/>
              <a:ext cx="11874125" cy="5220737"/>
            </a:xfrm>
            <a:prstGeom prst="rect">
              <a:avLst/>
            </a:prstGeom>
          </p:spPr>
          <p:txBody>
            <a:bodyPr anchor="t" rtlCol="false" tIns="0" lIns="0" bIns="0" rIns="0">
              <a:spAutoFit/>
            </a:bodyPr>
            <a:lstStyle/>
            <a:p>
              <a:pPr algn="l">
                <a:lnSpc>
                  <a:spcPts val="3500"/>
                </a:lnSpc>
              </a:pPr>
              <a:r>
                <a:rPr lang="en-US" sz="2500">
                  <a:solidFill>
                    <a:srgbClr val="000000"/>
                  </a:solidFill>
                  <a:latin typeface="Montserrat"/>
                  <a:ea typeface="Montserrat"/>
                  <a:cs typeface="Montserrat"/>
                  <a:sym typeface="Montserrat"/>
                </a:rPr>
                <a:t>The cleaning shoe is a critical component of the combine harvester responsible for separating clean grain from chaff and other residues after threshing. It consists of several parts, inclu</a:t>
              </a:r>
              <a:r>
                <a:rPr lang="en-US" sz="2500">
                  <a:solidFill>
                    <a:srgbClr val="000000"/>
                  </a:solidFill>
                  <a:latin typeface="Montserrat"/>
                  <a:ea typeface="Montserrat"/>
                  <a:cs typeface="Montserrat"/>
                  <a:sym typeface="Montserrat"/>
                </a:rPr>
                <a:t>ding the grain pan, chaffers, sieves, all working together to ensure maximum grain recovery with minimal loss.  This process plays a vital role in maintaining grain quality and harvesting efficiency, especially across varying field conditions.</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37245" y="4542351"/>
            <a:ext cx="5532053" cy="7142741"/>
          </a:xfrm>
          <a:custGeom>
            <a:avLst/>
            <a:gdLst/>
            <a:ahLst/>
            <a:cxnLst/>
            <a:rect r="r" b="b" t="t" l="l"/>
            <a:pathLst>
              <a:path h="7142741" w="5532053">
                <a:moveTo>
                  <a:pt x="0" y="0"/>
                </a:moveTo>
                <a:lnTo>
                  <a:pt x="5532053" y="0"/>
                </a:lnTo>
                <a:lnTo>
                  <a:pt x="5532053" y="7142741"/>
                </a:lnTo>
                <a:lnTo>
                  <a:pt x="0" y="71427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0"/>
            <a:ext cx="4909918" cy="2721409"/>
          </a:xfrm>
          <a:custGeom>
            <a:avLst/>
            <a:gdLst/>
            <a:ahLst/>
            <a:cxnLst/>
            <a:rect r="r" b="b" t="t" l="l"/>
            <a:pathLst>
              <a:path h="2721409" w="4909918">
                <a:moveTo>
                  <a:pt x="0" y="0"/>
                </a:moveTo>
                <a:lnTo>
                  <a:pt x="4909918" y="0"/>
                </a:lnTo>
                <a:lnTo>
                  <a:pt x="4909918" y="2721409"/>
                </a:lnTo>
                <a:lnTo>
                  <a:pt x="0" y="27214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7984955" y="530123"/>
            <a:ext cx="2318089" cy="830581"/>
          </a:xfrm>
          <a:prstGeom prst="rect">
            <a:avLst/>
          </a:prstGeom>
        </p:spPr>
        <p:txBody>
          <a:bodyPr anchor="t" rtlCol="false" tIns="0" lIns="0" bIns="0" rIns="0">
            <a:spAutoFit/>
          </a:bodyPr>
          <a:lstStyle/>
          <a:p>
            <a:pPr algn="ctr">
              <a:lnSpc>
                <a:spcPts val="6299"/>
              </a:lnSpc>
              <a:spcBef>
                <a:spcPct val="0"/>
              </a:spcBef>
            </a:pPr>
            <a:r>
              <a:rPr lang="en-US" b="true" sz="4499" u="sng">
                <a:solidFill>
                  <a:srgbClr val="000000"/>
                </a:solidFill>
                <a:latin typeface="Helvetica World Bold"/>
                <a:ea typeface="Helvetica World Bold"/>
                <a:cs typeface="Helvetica World Bold"/>
                <a:sym typeface="Helvetica World Bold"/>
              </a:rPr>
              <a:t>INDEX</a:t>
            </a:r>
          </a:p>
        </p:txBody>
      </p:sp>
      <p:sp>
        <p:nvSpPr>
          <p:cNvPr name="TextBox 5" id="5"/>
          <p:cNvSpPr txBox="true"/>
          <p:nvPr/>
        </p:nvSpPr>
        <p:spPr>
          <a:xfrm rot="0">
            <a:off x="2374868" y="2106813"/>
            <a:ext cx="7352904" cy="6716932"/>
          </a:xfrm>
          <a:prstGeom prst="rect">
            <a:avLst/>
          </a:prstGeom>
        </p:spPr>
        <p:txBody>
          <a:bodyPr anchor="t" rtlCol="false" tIns="0" lIns="0" bIns="0" rIns="0">
            <a:spAutoFit/>
          </a:bodyPr>
          <a:lstStyle/>
          <a:p>
            <a:pPr algn="l" marL="583861" indent="-291931" lvl="1">
              <a:lnSpc>
                <a:spcPts val="3786"/>
              </a:lnSpc>
              <a:buAutoNum type="arabicPeriod" startAt="1"/>
            </a:pPr>
            <a:r>
              <a:rPr lang="en-US" b="true" sz="2704">
                <a:solidFill>
                  <a:srgbClr val="000000"/>
                </a:solidFill>
                <a:latin typeface="Canva Sans Bold"/>
                <a:ea typeface="Canva Sans Bold"/>
                <a:cs typeface="Canva Sans Bold"/>
                <a:sym typeface="Canva Sans Bold"/>
              </a:rPr>
              <a:t>Introduction of Combined harvester</a:t>
            </a:r>
          </a:p>
          <a:p>
            <a:pPr algn="l" marL="583861" indent="-291931" lvl="1">
              <a:lnSpc>
                <a:spcPts val="3786"/>
              </a:lnSpc>
              <a:buAutoNum type="arabicPeriod" startAt="1"/>
            </a:pPr>
            <a:r>
              <a:rPr lang="en-US" b="true" sz="2704">
                <a:solidFill>
                  <a:srgbClr val="000000"/>
                </a:solidFill>
                <a:latin typeface="Canva Sans Bold"/>
                <a:ea typeface="Canva Sans Bold"/>
                <a:cs typeface="Canva Sans Bold"/>
                <a:sym typeface="Canva Sans Bold"/>
              </a:rPr>
              <a:t>Assembled Product</a:t>
            </a:r>
          </a:p>
          <a:p>
            <a:pPr algn="l" marL="583861" indent="-291931" lvl="1">
              <a:lnSpc>
                <a:spcPts val="3786"/>
              </a:lnSpc>
              <a:buAutoNum type="arabicPeriod" startAt="1"/>
            </a:pPr>
            <a:r>
              <a:rPr lang="en-US" b="true" sz="2704">
                <a:solidFill>
                  <a:srgbClr val="000000"/>
                </a:solidFill>
                <a:latin typeface="Canva Sans Bold"/>
                <a:ea typeface="Canva Sans Bold"/>
                <a:cs typeface="Canva Sans Bold"/>
                <a:sym typeface="Canva Sans Bold"/>
              </a:rPr>
              <a:t>Working Demonstration of the harvestor</a:t>
            </a:r>
          </a:p>
          <a:p>
            <a:pPr algn="l" marL="583861" indent="-291931" lvl="1">
              <a:lnSpc>
                <a:spcPts val="3786"/>
              </a:lnSpc>
              <a:spcBef>
                <a:spcPct val="0"/>
              </a:spcBef>
              <a:buAutoNum type="arabicPeriod" startAt="1"/>
            </a:pPr>
            <a:r>
              <a:rPr lang="en-US" b="true" sz="2704">
                <a:solidFill>
                  <a:srgbClr val="000000"/>
                </a:solidFill>
                <a:latin typeface="Canva Sans Bold"/>
                <a:ea typeface="Canva Sans Bold"/>
                <a:cs typeface="Canva Sans Bold"/>
                <a:sym typeface="Canva Sans Bold"/>
              </a:rPr>
              <a:t>Wing Support Frame</a:t>
            </a:r>
          </a:p>
          <a:p>
            <a:pPr algn="just" marL="542491" indent="-271245" lvl="1">
              <a:lnSpc>
                <a:spcPts val="3517"/>
              </a:lnSpc>
              <a:buFont typeface="Arial"/>
              <a:buChar char="•"/>
            </a:pPr>
            <a:r>
              <a:rPr lang="en-US" sz="2512" i="true">
                <a:solidFill>
                  <a:srgbClr val="000000"/>
                </a:solidFill>
                <a:latin typeface="Canva Sans Italics"/>
                <a:ea typeface="Canva Sans Italics"/>
                <a:cs typeface="Canva Sans Italics"/>
                <a:sym typeface="Canva Sans Italics"/>
              </a:rPr>
              <a:t>Introduction</a:t>
            </a:r>
          </a:p>
          <a:p>
            <a:pPr algn="just" marL="542491" indent="-271245" lvl="1">
              <a:lnSpc>
                <a:spcPts val="3517"/>
              </a:lnSpc>
              <a:buFont typeface="Arial"/>
              <a:buChar char="•"/>
            </a:pPr>
            <a:r>
              <a:rPr lang="en-US" sz="2512" i="true">
                <a:solidFill>
                  <a:srgbClr val="000000"/>
                </a:solidFill>
                <a:latin typeface="Canva Sans Italics"/>
                <a:ea typeface="Canva Sans Italics"/>
                <a:cs typeface="Canva Sans Italics"/>
                <a:sym typeface="Canva Sans Italics"/>
              </a:rPr>
              <a:t>Working and it’s Applications</a:t>
            </a:r>
          </a:p>
          <a:p>
            <a:pPr algn="just" marL="583861" indent="-291931" lvl="1">
              <a:lnSpc>
                <a:spcPts val="3786"/>
              </a:lnSpc>
              <a:buAutoNum type="arabicPeriod" startAt="1"/>
            </a:pPr>
            <a:r>
              <a:rPr lang="en-US" b="true" sz="2704">
                <a:solidFill>
                  <a:srgbClr val="000000"/>
                </a:solidFill>
                <a:latin typeface="Canva Sans Bold"/>
                <a:ea typeface="Canva Sans Bold"/>
                <a:cs typeface="Canva Sans Bold"/>
                <a:sym typeface="Canva Sans Bold"/>
              </a:rPr>
              <a:t>Auger and Reel</a:t>
            </a:r>
          </a:p>
          <a:p>
            <a:pPr algn="just" marL="518903" indent="-259452" lvl="1">
              <a:lnSpc>
                <a:spcPts val="3364"/>
              </a:lnSpc>
              <a:buFont typeface="Arial"/>
              <a:buChar char="•"/>
            </a:pPr>
            <a:r>
              <a:rPr lang="en-US" sz="2403" i="true">
                <a:solidFill>
                  <a:srgbClr val="000000"/>
                </a:solidFill>
                <a:latin typeface="Canva Sans Italics"/>
                <a:ea typeface="Canva Sans Italics"/>
                <a:cs typeface="Canva Sans Italics"/>
                <a:sym typeface="Canva Sans Italics"/>
              </a:rPr>
              <a:t>Introduction</a:t>
            </a:r>
          </a:p>
          <a:p>
            <a:pPr algn="just" marL="518903" indent="-259452" lvl="1">
              <a:lnSpc>
                <a:spcPts val="3364"/>
              </a:lnSpc>
              <a:buFont typeface="Arial"/>
              <a:buChar char="•"/>
            </a:pPr>
            <a:r>
              <a:rPr lang="en-US" sz="2403" i="true">
                <a:solidFill>
                  <a:srgbClr val="000000"/>
                </a:solidFill>
                <a:latin typeface="Canva Sans Italics"/>
                <a:ea typeface="Canva Sans Italics"/>
                <a:cs typeface="Canva Sans Italics"/>
                <a:sym typeface="Canva Sans Italics"/>
              </a:rPr>
              <a:t>Working and it’s Applications</a:t>
            </a:r>
          </a:p>
          <a:p>
            <a:pPr algn="just" marL="583861" indent="-291931" lvl="1">
              <a:lnSpc>
                <a:spcPts val="3786"/>
              </a:lnSpc>
              <a:buAutoNum type="arabicPeriod" startAt="1"/>
            </a:pPr>
            <a:r>
              <a:rPr lang="en-US" b="true" sz="2704">
                <a:solidFill>
                  <a:srgbClr val="000000"/>
                </a:solidFill>
                <a:latin typeface="Canva Sans Bold"/>
                <a:ea typeface="Canva Sans Bold"/>
                <a:cs typeface="Canva Sans Bold"/>
                <a:sym typeface="Canva Sans Bold"/>
              </a:rPr>
              <a:t>Cutter Bar</a:t>
            </a:r>
          </a:p>
          <a:p>
            <a:pPr algn="just" marL="518903" indent="-259452" lvl="1">
              <a:lnSpc>
                <a:spcPts val="3364"/>
              </a:lnSpc>
              <a:buFont typeface="Arial"/>
              <a:buChar char="•"/>
            </a:pPr>
            <a:r>
              <a:rPr lang="en-US" sz="2403" i="true">
                <a:solidFill>
                  <a:srgbClr val="000000"/>
                </a:solidFill>
                <a:latin typeface="Canva Sans Italics"/>
                <a:ea typeface="Canva Sans Italics"/>
                <a:cs typeface="Canva Sans Italics"/>
                <a:sym typeface="Canva Sans Italics"/>
              </a:rPr>
              <a:t>Introduction</a:t>
            </a:r>
          </a:p>
          <a:p>
            <a:pPr algn="just" marL="518903" indent="-259452" lvl="1">
              <a:lnSpc>
                <a:spcPts val="3364"/>
              </a:lnSpc>
              <a:buFont typeface="Arial"/>
              <a:buChar char="•"/>
            </a:pPr>
            <a:r>
              <a:rPr lang="en-US" sz="2403" i="true">
                <a:solidFill>
                  <a:srgbClr val="000000"/>
                </a:solidFill>
                <a:latin typeface="Canva Sans Italics"/>
                <a:ea typeface="Canva Sans Italics"/>
                <a:cs typeface="Canva Sans Italics"/>
                <a:sym typeface="Canva Sans Italics"/>
              </a:rPr>
              <a:t>Working and it’s Applications</a:t>
            </a:r>
          </a:p>
          <a:p>
            <a:pPr algn="just" marL="583861" indent="-291931" lvl="1">
              <a:lnSpc>
                <a:spcPts val="3786"/>
              </a:lnSpc>
              <a:buAutoNum type="arabicPeriod" startAt="1"/>
            </a:pPr>
            <a:r>
              <a:rPr lang="en-US" b="true" sz="2704">
                <a:solidFill>
                  <a:srgbClr val="000000"/>
                </a:solidFill>
                <a:latin typeface="Canva Sans Bold"/>
                <a:ea typeface="Canva Sans Bold"/>
                <a:cs typeface="Canva Sans Bold"/>
                <a:sym typeface="Canva Sans Bold"/>
              </a:rPr>
              <a:t>Conveyor Belt</a:t>
            </a:r>
          </a:p>
          <a:p>
            <a:pPr algn="just" marL="518903" indent="-259452" lvl="1">
              <a:lnSpc>
                <a:spcPts val="3364"/>
              </a:lnSpc>
              <a:buFont typeface="Arial"/>
              <a:buChar char="•"/>
            </a:pPr>
            <a:r>
              <a:rPr lang="en-US" sz="2403" i="true">
                <a:solidFill>
                  <a:srgbClr val="000000"/>
                </a:solidFill>
                <a:latin typeface="Canva Sans Italics"/>
                <a:ea typeface="Canva Sans Italics"/>
                <a:cs typeface="Canva Sans Italics"/>
                <a:sym typeface="Canva Sans Italics"/>
              </a:rPr>
              <a:t>Introduction</a:t>
            </a:r>
          </a:p>
          <a:p>
            <a:pPr algn="just" marL="518903" indent="-259452" lvl="1">
              <a:lnSpc>
                <a:spcPts val="3364"/>
              </a:lnSpc>
              <a:buFont typeface="Arial"/>
              <a:buChar char="•"/>
            </a:pPr>
            <a:r>
              <a:rPr lang="en-US" sz="2403" i="true">
                <a:solidFill>
                  <a:srgbClr val="000000"/>
                </a:solidFill>
                <a:latin typeface="Canva Sans Italics"/>
                <a:ea typeface="Canva Sans Italics"/>
                <a:cs typeface="Canva Sans Italics"/>
                <a:sym typeface="Canva Sans Italics"/>
              </a:rPr>
              <a:t>Working and it’s Applications</a:t>
            </a:r>
          </a:p>
        </p:txBody>
      </p:sp>
      <p:sp>
        <p:nvSpPr>
          <p:cNvPr name="TextBox 6" id="6"/>
          <p:cNvSpPr txBox="true"/>
          <p:nvPr/>
        </p:nvSpPr>
        <p:spPr>
          <a:xfrm rot="0">
            <a:off x="10273571" y="2106813"/>
            <a:ext cx="5839174" cy="6433657"/>
          </a:xfrm>
          <a:prstGeom prst="rect">
            <a:avLst/>
          </a:prstGeom>
        </p:spPr>
        <p:txBody>
          <a:bodyPr anchor="t" rtlCol="false" tIns="0" lIns="0" bIns="0" rIns="0">
            <a:spAutoFit/>
          </a:bodyPr>
          <a:lstStyle/>
          <a:p>
            <a:pPr algn="l">
              <a:lnSpc>
                <a:spcPts val="3641"/>
              </a:lnSpc>
            </a:pPr>
            <a:r>
              <a:rPr lang="en-US" sz="2601">
                <a:solidFill>
                  <a:srgbClr val="000000"/>
                </a:solidFill>
                <a:latin typeface="Canva Sans"/>
                <a:ea typeface="Canva Sans"/>
                <a:cs typeface="Canva Sans"/>
                <a:sym typeface="Canva Sans"/>
              </a:rPr>
              <a:t>8</a:t>
            </a:r>
            <a:r>
              <a:rPr lang="en-US" sz="2601" b="true">
                <a:solidFill>
                  <a:srgbClr val="000000"/>
                </a:solidFill>
                <a:latin typeface="Canva Sans Bold"/>
                <a:ea typeface="Canva Sans Bold"/>
                <a:cs typeface="Canva Sans Bold"/>
                <a:sym typeface="Canva Sans Bold"/>
              </a:rPr>
              <a:t>. Threshing Cylinder</a:t>
            </a:r>
          </a:p>
          <a:p>
            <a:pPr algn="l" marL="541910" indent="-270955" lvl="1">
              <a:lnSpc>
                <a:spcPts val="3514"/>
              </a:lnSpc>
              <a:buFont typeface="Arial"/>
              <a:buChar char="•"/>
            </a:pPr>
            <a:r>
              <a:rPr lang="en-US" sz="2510" i="true">
                <a:solidFill>
                  <a:srgbClr val="000000"/>
                </a:solidFill>
                <a:latin typeface="Canva Sans Italics"/>
                <a:ea typeface="Canva Sans Italics"/>
                <a:cs typeface="Canva Sans Italics"/>
                <a:sym typeface="Canva Sans Italics"/>
              </a:rPr>
              <a:t>Introduction</a:t>
            </a:r>
          </a:p>
          <a:p>
            <a:pPr algn="l" marL="541910" indent="-270955" lvl="1">
              <a:lnSpc>
                <a:spcPts val="3514"/>
              </a:lnSpc>
              <a:buFont typeface="Arial"/>
              <a:buChar char="•"/>
            </a:pPr>
            <a:r>
              <a:rPr lang="en-US" sz="2510" i="true">
                <a:solidFill>
                  <a:srgbClr val="000000"/>
                </a:solidFill>
                <a:latin typeface="Canva Sans Italics"/>
                <a:ea typeface="Canva Sans Italics"/>
                <a:cs typeface="Canva Sans Italics"/>
                <a:sym typeface="Canva Sans Italics"/>
              </a:rPr>
              <a:t>Working and it’s Applications</a:t>
            </a:r>
          </a:p>
          <a:p>
            <a:pPr algn="l">
              <a:lnSpc>
                <a:spcPts val="3641"/>
              </a:lnSpc>
            </a:pPr>
            <a:r>
              <a:rPr lang="en-US" sz="2601">
                <a:solidFill>
                  <a:srgbClr val="000000"/>
                </a:solidFill>
                <a:latin typeface="Canva Sans"/>
                <a:ea typeface="Canva Sans"/>
                <a:cs typeface="Canva Sans"/>
                <a:sym typeface="Canva Sans"/>
              </a:rPr>
              <a:t>9</a:t>
            </a:r>
            <a:r>
              <a:rPr lang="en-US" sz="2601">
                <a:solidFill>
                  <a:srgbClr val="000000"/>
                </a:solidFill>
                <a:latin typeface="Canva Sans"/>
                <a:ea typeface="Canva Sans"/>
                <a:cs typeface="Canva Sans"/>
                <a:sym typeface="Canva Sans"/>
              </a:rPr>
              <a:t>. </a:t>
            </a:r>
            <a:r>
              <a:rPr lang="en-US" sz="2601" b="true">
                <a:solidFill>
                  <a:srgbClr val="000000"/>
                </a:solidFill>
                <a:latin typeface="Canva Sans Bold"/>
                <a:ea typeface="Canva Sans Bold"/>
                <a:cs typeface="Canva Sans Bold"/>
                <a:sym typeface="Canva Sans Bold"/>
              </a:rPr>
              <a:t>Large Cleaning Shoe Area</a:t>
            </a:r>
          </a:p>
          <a:p>
            <a:pPr algn="just" marL="499103" indent="-249552" lvl="1">
              <a:lnSpc>
                <a:spcPts val="3236"/>
              </a:lnSpc>
              <a:buFont typeface="Arial"/>
              <a:buChar char="•"/>
            </a:pPr>
            <a:r>
              <a:rPr lang="en-US" sz="2311" i="true">
                <a:solidFill>
                  <a:srgbClr val="000000"/>
                </a:solidFill>
                <a:latin typeface="Canva Sans Italics"/>
                <a:ea typeface="Canva Sans Italics"/>
                <a:cs typeface="Canva Sans Italics"/>
                <a:sym typeface="Canva Sans Italics"/>
              </a:rPr>
              <a:t>Introduction</a:t>
            </a:r>
          </a:p>
          <a:p>
            <a:pPr algn="just" marL="499103" indent="-249552" lvl="1">
              <a:lnSpc>
                <a:spcPts val="3236"/>
              </a:lnSpc>
              <a:buFont typeface="Arial"/>
              <a:buChar char="•"/>
            </a:pPr>
            <a:r>
              <a:rPr lang="en-US" sz="2311" i="true">
                <a:solidFill>
                  <a:srgbClr val="000000"/>
                </a:solidFill>
                <a:latin typeface="Canva Sans Italics"/>
                <a:ea typeface="Canva Sans Italics"/>
                <a:cs typeface="Canva Sans Italics"/>
                <a:sym typeface="Canva Sans Italics"/>
              </a:rPr>
              <a:t>Description of Parts</a:t>
            </a:r>
          </a:p>
          <a:p>
            <a:pPr algn="l">
              <a:lnSpc>
                <a:spcPts val="3641"/>
              </a:lnSpc>
            </a:pPr>
            <a:r>
              <a:rPr lang="en-US" sz="2601">
                <a:solidFill>
                  <a:srgbClr val="000000"/>
                </a:solidFill>
                <a:latin typeface="Canva Sans"/>
                <a:ea typeface="Canva Sans"/>
                <a:cs typeface="Canva Sans"/>
                <a:sym typeface="Canva Sans"/>
              </a:rPr>
              <a:t>10</a:t>
            </a:r>
            <a:r>
              <a:rPr lang="en-US" sz="2601">
                <a:solidFill>
                  <a:srgbClr val="000000"/>
                </a:solidFill>
                <a:latin typeface="Canva Sans"/>
                <a:ea typeface="Canva Sans"/>
                <a:cs typeface="Canva Sans"/>
                <a:sym typeface="Canva Sans"/>
              </a:rPr>
              <a:t>. </a:t>
            </a:r>
            <a:r>
              <a:rPr lang="en-US" sz="2601" b="true">
                <a:solidFill>
                  <a:srgbClr val="000000"/>
                </a:solidFill>
                <a:latin typeface="Canva Sans Bold"/>
                <a:ea typeface="Canva Sans Bold"/>
                <a:cs typeface="Canva Sans Bold"/>
                <a:sym typeface="Canva Sans Bold"/>
              </a:rPr>
              <a:t>Spreader</a:t>
            </a:r>
          </a:p>
          <a:p>
            <a:pPr algn="l" marL="499103" indent="-249552" lvl="1">
              <a:lnSpc>
                <a:spcPts val="3236"/>
              </a:lnSpc>
              <a:buFont typeface="Arial"/>
              <a:buChar char="•"/>
            </a:pPr>
            <a:r>
              <a:rPr lang="en-US" sz="2311" i="true">
                <a:solidFill>
                  <a:srgbClr val="000000"/>
                </a:solidFill>
                <a:latin typeface="Canva Sans Italics"/>
                <a:ea typeface="Canva Sans Italics"/>
                <a:cs typeface="Canva Sans Italics"/>
                <a:sym typeface="Canva Sans Italics"/>
              </a:rPr>
              <a:t>Introduction</a:t>
            </a:r>
          </a:p>
          <a:p>
            <a:pPr algn="l" marL="499103" indent="-249552" lvl="1">
              <a:lnSpc>
                <a:spcPts val="3236"/>
              </a:lnSpc>
              <a:buFont typeface="Arial"/>
              <a:buChar char="•"/>
            </a:pPr>
            <a:r>
              <a:rPr lang="en-US" sz="2311" i="true">
                <a:solidFill>
                  <a:srgbClr val="000000"/>
                </a:solidFill>
                <a:latin typeface="Canva Sans Italics"/>
                <a:ea typeface="Canva Sans Italics"/>
                <a:cs typeface="Canva Sans Italics"/>
                <a:sym typeface="Canva Sans Italics"/>
              </a:rPr>
              <a:t>Working and it’s Applications</a:t>
            </a:r>
          </a:p>
          <a:p>
            <a:pPr algn="l">
              <a:lnSpc>
                <a:spcPts val="3641"/>
              </a:lnSpc>
            </a:pPr>
            <a:r>
              <a:rPr lang="en-US" sz="2601">
                <a:solidFill>
                  <a:srgbClr val="000000"/>
                </a:solidFill>
                <a:latin typeface="Canva Sans"/>
                <a:ea typeface="Canva Sans"/>
                <a:cs typeface="Canva Sans"/>
                <a:sym typeface="Canva Sans"/>
              </a:rPr>
              <a:t>11</a:t>
            </a:r>
            <a:r>
              <a:rPr lang="en-US" sz="2601">
                <a:solidFill>
                  <a:srgbClr val="000000"/>
                </a:solidFill>
                <a:latin typeface="Canva Sans"/>
                <a:ea typeface="Canva Sans"/>
                <a:cs typeface="Canva Sans"/>
                <a:sym typeface="Canva Sans"/>
              </a:rPr>
              <a:t>. </a:t>
            </a:r>
            <a:r>
              <a:rPr lang="en-US" sz="2601" b="true">
                <a:solidFill>
                  <a:srgbClr val="000000"/>
                </a:solidFill>
                <a:latin typeface="Canva Sans Bold"/>
                <a:ea typeface="Canva Sans Bold"/>
                <a:cs typeface="Canva Sans Bold"/>
                <a:sym typeface="Canva Sans Bold"/>
              </a:rPr>
              <a:t>Grain Separators</a:t>
            </a:r>
          </a:p>
          <a:p>
            <a:pPr algn="l" marL="499103" indent="-249552" lvl="1">
              <a:lnSpc>
                <a:spcPts val="3236"/>
              </a:lnSpc>
              <a:buFont typeface="Arial"/>
              <a:buChar char="•"/>
            </a:pPr>
            <a:r>
              <a:rPr lang="en-US" sz="2311" i="true">
                <a:solidFill>
                  <a:srgbClr val="000000"/>
                </a:solidFill>
                <a:latin typeface="Canva Sans Italics"/>
                <a:ea typeface="Canva Sans Italics"/>
                <a:cs typeface="Canva Sans Italics"/>
                <a:sym typeface="Canva Sans Italics"/>
              </a:rPr>
              <a:t>Introduction</a:t>
            </a:r>
          </a:p>
          <a:p>
            <a:pPr algn="l" marL="499103" indent="-249552" lvl="1">
              <a:lnSpc>
                <a:spcPts val="3236"/>
              </a:lnSpc>
              <a:buFont typeface="Arial"/>
              <a:buChar char="•"/>
            </a:pPr>
            <a:r>
              <a:rPr lang="en-US" sz="2311" i="true">
                <a:solidFill>
                  <a:srgbClr val="000000"/>
                </a:solidFill>
                <a:latin typeface="Canva Sans Italics"/>
                <a:ea typeface="Canva Sans Italics"/>
                <a:cs typeface="Canva Sans Italics"/>
                <a:sym typeface="Canva Sans Italics"/>
              </a:rPr>
              <a:t>Working and it’s Applications</a:t>
            </a:r>
          </a:p>
          <a:p>
            <a:pPr algn="l">
              <a:lnSpc>
                <a:spcPts val="3641"/>
              </a:lnSpc>
            </a:pPr>
            <a:r>
              <a:rPr lang="en-US" sz="2601">
                <a:solidFill>
                  <a:srgbClr val="000000"/>
                </a:solidFill>
                <a:latin typeface="Canva Sans"/>
                <a:ea typeface="Canva Sans"/>
                <a:cs typeface="Canva Sans"/>
                <a:sym typeface="Canva Sans"/>
              </a:rPr>
              <a:t>12. </a:t>
            </a:r>
            <a:r>
              <a:rPr lang="en-US" sz="2601" b="true">
                <a:solidFill>
                  <a:srgbClr val="000000"/>
                </a:solidFill>
                <a:latin typeface="Canva Sans Bold"/>
                <a:ea typeface="Canva Sans Bold"/>
                <a:cs typeface="Canva Sans Bold"/>
                <a:sym typeface="Canva Sans Bold"/>
              </a:rPr>
              <a:t>Grain Separator Frame</a:t>
            </a:r>
          </a:p>
          <a:p>
            <a:pPr algn="l" marL="499103" indent="-249552" lvl="1">
              <a:lnSpc>
                <a:spcPts val="3236"/>
              </a:lnSpc>
              <a:buFont typeface="Arial"/>
              <a:buChar char="•"/>
            </a:pPr>
            <a:r>
              <a:rPr lang="en-US" sz="2311" i="true">
                <a:solidFill>
                  <a:srgbClr val="000000"/>
                </a:solidFill>
                <a:latin typeface="Canva Sans Italics"/>
                <a:ea typeface="Canva Sans Italics"/>
                <a:cs typeface="Canva Sans Italics"/>
                <a:sym typeface="Canva Sans Italics"/>
              </a:rPr>
              <a:t>Introduction</a:t>
            </a:r>
          </a:p>
          <a:p>
            <a:pPr algn="l" marL="499103" indent="-249552" lvl="1">
              <a:lnSpc>
                <a:spcPts val="3236"/>
              </a:lnSpc>
              <a:buFont typeface="Arial"/>
              <a:buChar char="•"/>
            </a:pPr>
            <a:r>
              <a:rPr lang="en-US" sz="2311" i="true">
                <a:solidFill>
                  <a:srgbClr val="000000"/>
                </a:solidFill>
                <a:latin typeface="Canva Sans Italics"/>
                <a:ea typeface="Canva Sans Italics"/>
                <a:cs typeface="Canva Sans Italics"/>
                <a:sym typeface="Canva Sans Italics"/>
              </a:rPr>
              <a:t>Working and it’s Applications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362053" y="7218070"/>
            <a:ext cx="2376886" cy="3068930"/>
          </a:xfrm>
          <a:custGeom>
            <a:avLst/>
            <a:gdLst/>
            <a:ahLst/>
            <a:cxnLst/>
            <a:rect r="r" b="b" t="t" l="l"/>
            <a:pathLst>
              <a:path h="3068930" w="2376886">
                <a:moveTo>
                  <a:pt x="0" y="0"/>
                </a:moveTo>
                <a:lnTo>
                  <a:pt x="2376886" y="0"/>
                </a:lnTo>
                <a:lnTo>
                  <a:pt x="2376886" y="3068930"/>
                </a:lnTo>
                <a:lnTo>
                  <a:pt x="0" y="30689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0"/>
            <a:ext cx="4909918" cy="2721409"/>
          </a:xfrm>
          <a:custGeom>
            <a:avLst/>
            <a:gdLst/>
            <a:ahLst/>
            <a:cxnLst/>
            <a:rect r="r" b="b" t="t" l="l"/>
            <a:pathLst>
              <a:path h="2721409" w="4909918">
                <a:moveTo>
                  <a:pt x="0" y="0"/>
                </a:moveTo>
                <a:lnTo>
                  <a:pt x="4909918" y="0"/>
                </a:lnTo>
                <a:lnTo>
                  <a:pt x="4909918" y="2721409"/>
                </a:lnTo>
                <a:lnTo>
                  <a:pt x="0" y="27214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220070" y="1727368"/>
            <a:ext cx="4879487" cy="3493115"/>
          </a:xfrm>
          <a:custGeom>
            <a:avLst/>
            <a:gdLst/>
            <a:ahLst/>
            <a:cxnLst/>
            <a:rect r="r" b="b" t="t" l="l"/>
            <a:pathLst>
              <a:path h="3493115" w="4879487">
                <a:moveTo>
                  <a:pt x="0" y="0"/>
                </a:moveTo>
                <a:lnTo>
                  <a:pt x="4879487" y="0"/>
                </a:lnTo>
                <a:lnTo>
                  <a:pt x="4879487" y="3493115"/>
                </a:lnTo>
                <a:lnTo>
                  <a:pt x="0" y="3493115"/>
                </a:lnTo>
                <a:lnTo>
                  <a:pt x="0" y="0"/>
                </a:lnTo>
                <a:close/>
              </a:path>
            </a:pathLst>
          </a:custGeom>
          <a:blipFill>
            <a:blip r:embed="rId6"/>
            <a:stretch>
              <a:fillRect l="0" t="0" r="0" b="0"/>
            </a:stretch>
          </a:blipFill>
        </p:spPr>
      </p:sp>
      <p:sp>
        <p:nvSpPr>
          <p:cNvPr name="TextBox 5" id="5"/>
          <p:cNvSpPr txBox="true"/>
          <p:nvPr/>
        </p:nvSpPr>
        <p:spPr>
          <a:xfrm rot="0">
            <a:off x="669850" y="1837314"/>
            <a:ext cx="10081156" cy="4041894"/>
          </a:xfrm>
          <a:prstGeom prst="rect">
            <a:avLst/>
          </a:prstGeom>
        </p:spPr>
        <p:txBody>
          <a:bodyPr anchor="t" rtlCol="false" tIns="0" lIns="0" bIns="0" rIns="0">
            <a:spAutoFit/>
          </a:bodyPr>
          <a:lstStyle/>
          <a:p>
            <a:pPr algn="just">
              <a:lnSpc>
                <a:spcPts val="3508"/>
              </a:lnSpc>
            </a:pPr>
          </a:p>
          <a:p>
            <a:pPr algn="just">
              <a:lnSpc>
                <a:spcPts val="3508"/>
              </a:lnSpc>
            </a:pPr>
            <a:r>
              <a:rPr lang="en-US" sz="2506" b="true">
                <a:solidFill>
                  <a:srgbClr val="000000"/>
                </a:solidFill>
                <a:latin typeface="Montserrat Bold"/>
                <a:ea typeface="Montserrat Bold"/>
                <a:cs typeface="Montserrat Bold"/>
                <a:sym typeface="Montserrat Bold"/>
              </a:rPr>
              <a:t>1. Straw Shaker (Preparation Pan) :</a:t>
            </a:r>
          </a:p>
          <a:p>
            <a:pPr algn="just" marL="476132" indent="-238066" lvl="1">
              <a:lnSpc>
                <a:spcPts val="3087"/>
              </a:lnSpc>
              <a:buFont typeface="Arial"/>
              <a:buChar char="•"/>
            </a:pPr>
            <a:r>
              <a:rPr lang="en-US" sz="2205">
                <a:solidFill>
                  <a:srgbClr val="000000"/>
                </a:solidFill>
                <a:latin typeface="Montserrat"/>
                <a:ea typeface="Montserrat"/>
                <a:cs typeface="Montserrat"/>
                <a:sym typeface="Montserrat"/>
              </a:rPr>
              <a:t>It receives the threshed mix of grain, chaff, and straw from the threshing system.</a:t>
            </a:r>
          </a:p>
          <a:p>
            <a:pPr algn="just" marL="476129" indent="-238065" lvl="1">
              <a:lnSpc>
                <a:spcPts val="3087"/>
              </a:lnSpc>
              <a:buFont typeface="Arial"/>
              <a:buChar char="•"/>
            </a:pPr>
            <a:r>
              <a:rPr lang="en-US" sz="2205">
                <a:solidFill>
                  <a:srgbClr val="000000"/>
                </a:solidFill>
                <a:latin typeface="Montserrat"/>
                <a:ea typeface="Montserrat"/>
                <a:cs typeface="Montserrat"/>
                <a:sym typeface="Montserrat"/>
              </a:rPr>
              <a:t>Vibrates or oscillates to move the material toward the cleaning shoe.</a:t>
            </a:r>
          </a:p>
          <a:p>
            <a:pPr algn="just" marL="476129" indent="-238065" lvl="1">
              <a:lnSpc>
                <a:spcPts val="3087"/>
              </a:lnSpc>
              <a:spcBef>
                <a:spcPct val="0"/>
              </a:spcBef>
              <a:buFont typeface="Arial"/>
              <a:buChar char="•"/>
            </a:pPr>
            <a:r>
              <a:rPr lang="en-US" sz="2205">
                <a:solidFill>
                  <a:srgbClr val="000000"/>
                </a:solidFill>
                <a:latin typeface="Montserrat"/>
                <a:ea typeface="Montserrat"/>
                <a:cs typeface="Montserrat"/>
                <a:sym typeface="Montserrat"/>
              </a:rPr>
              <a:t>Starts separating heavier grains fr</a:t>
            </a:r>
            <a:r>
              <a:rPr lang="en-US" sz="2205">
                <a:solidFill>
                  <a:srgbClr val="000000"/>
                </a:solidFill>
                <a:latin typeface="Montserrat"/>
                <a:ea typeface="Montserrat"/>
                <a:cs typeface="Montserrat"/>
                <a:sym typeface="Montserrat"/>
              </a:rPr>
              <a:t>om lighter material via movement.</a:t>
            </a:r>
          </a:p>
          <a:p>
            <a:pPr algn="just" marL="476129" indent="-238065" lvl="1">
              <a:lnSpc>
                <a:spcPts val="3087"/>
              </a:lnSpc>
              <a:spcBef>
                <a:spcPct val="0"/>
              </a:spcBef>
              <a:buFont typeface="Arial"/>
              <a:buChar char="•"/>
            </a:pPr>
            <a:r>
              <a:rPr lang="en-US" sz="2205">
                <a:solidFill>
                  <a:srgbClr val="000000"/>
                </a:solidFill>
                <a:latin typeface="Montserrat"/>
                <a:ea typeface="Montserrat"/>
                <a:cs typeface="Montserrat"/>
                <a:sym typeface="Montserrat"/>
              </a:rPr>
              <a:t>Helps distribute the grain evenly before it reaches the front chaffer.</a:t>
            </a:r>
          </a:p>
          <a:p>
            <a:pPr algn="just" marL="476129" indent="-238065" lvl="1">
              <a:lnSpc>
                <a:spcPts val="3087"/>
              </a:lnSpc>
              <a:spcBef>
                <a:spcPct val="0"/>
              </a:spcBef>
              <a:buFont typeface="Arial"/>
              <a:buChar char="•"/>
            </a:pPr>
            <a:r>
              <a:rPr lang="en-US" sz="2205">
                <a:solidFill>
                  <a:srgbClr val="000000"/>
                </a:solidFill>
                <a:latin typeface="Montserrat"/>
                <a:ea typeface="Montserrat"/>
                <a:cs typeface="Montserrat"/>
                <a:sym typeface="Montserrat"/>
              </a:rPr>
              <a:t>Essential for initial grain separation efficiency.</a:t>
            </a:r>
          </a:p>
          <a:p>
            <a:pPr algn="just" marL="476129" indent="-238065" lvl="1">
              <a:lnSpc>
                <a:spcPts val="3087"/>
              </a:lnSpc>
              <a:spcBef>
                <a:spcPct val="0"/>
              </a:spcBef>
              <a:buFont typeface="Arial"/>
              <a:buChar char="•"/>
            </a:pPr>
            <a:r>
              <a:rPr lang="en-US" sz="2205">
                <a:solidFill>
                  <a:srgbClr val="000000"/>
                </a:solidFill>
                <a:latin typeface="Montserrat"/>
                <a:ea typeface="Montserrat"/>
                <a:cs typeface="Montserrat"/>
                <a:sym typeface="Montserrat"/>
              </a:rPr>
              <a:t>Acts as the first stage of the cleaning process.</a:t>
            </a:r>
          </a:p>
          <a:p>
            <a:pPr algn="just">
              <a:lnSpc>
                <a:spcPts val="3508"/>
              </a:lnSpc>
              <a:spcBef>
                <a:spcPct val="0"/>
              </a:spcBef>
            </a:pPr>
          </a:p>
        </p:txBody>
      </p:sp>
      <p:sp>
        <p:nvSpPr>
          <p:cNvPr name="Freeform 6" id="6"/>
          <p:cNvSpPr/>
          <p:nvPr/>
        </p:nvSpPr>
        <p:spPr>
          <a:xfrm flipH="false" flipV="false" rot="0">
            <a:off x="11982353" y="5817821"/>
            <a:ext cx="4718713" cy="3440479"/>
          </a:xfrm>
          <a:custGeom>
            <a:avLst/>
            <a:gdLst/>
            <a:ahLst/>
            <a:cxnLst/>
            <a:rect r="r" b="b" t="t" l="l"/>
            <a:pathLst>
              <a:path h="3440479" w="4718713">
                <a:moveTo>
                  <a:pt x="0" y="0"/>
                </a:moveTo>
                <a:lnTo>
                  <a:pt x="4718713" y="0"/>
                </a:lnTo>
                <a:lnTo>
                  <a:pt x="4718713" y="3440479"/>
                </a:lnTo>
                <a:lnTo>
                  <a:pt x="0" y="3440479"/>
                </a:lnTo>
                <a:lnTo>
                  <a:pt x="0" y="0"/>
                </a:lnTo>
                <a:close/>
              </a:path>
            </a:pathLst>
          </a:custGeom>
          <a:blipFill>
            <a:blip r:embed="rId7"/>
            <a:stretch>
              <a:fillRect l="0" t="0" r="0" b="0"/>
            </a:stretch>
          </a:blipFill>
        </p:spPr>
      </p:sp>
      <p:sp>
        <p:nvSpPr>
          <p:cNvPr name="TextBox 7" id="7"/>
          <p:cNvSpPr txBox="true"/>
          <p:nvPr/>
        </p:nvSpPr>
        <p:spPr>
          <a:xfrm rot="0">
            <a:off x="669850" y="6476473"/>
            <a:ext cx="9748019" cy="2733674"/>
          </a:xfrm>
          <a:prstGeom prst="rect">
            <a:avLst/>
          </a:prstGeom>
        </p:spPr>
        <p:txBody>
          <a:bodyPr anchor="t" rtlCol="false" tIns="0" lIns="0" bIns="0" rIns="0">
            <a:spAutoFit/>
          </a:bodyPr>
          <a:lstStyle/>
          <a:p>
            <a:pPr algn="l">
              <a:lnSpc>
                <a:spcPts val="3500"/>
              </a:lnSpc>
            </a:pPr>
            <a:r>
              <a:rPr lang="en-US" sz="2500" b="true">
                <a:solidFill>
                  <a:srgbClr val="000000"/>
                </a:solidFill>
                <a:latin typeface="Montserrat Bold"/>
                <a:ea typeface="Montserrat Bold"/>
                <a:cs typeface="Montserrat Bold"/>
                <a:sym typeface="Montserrat Bold"/>
              </a:rPr>
              <a:t>2</a:t>
            </a:r>
            <a:r>
              <a:rPr lang="en-US" b="true" sz="2500">
                <a:solidFill>
                  <a:srgbClr val="000000"/>
                </a:solidFill>
                <a:latin typeface="Montserrat Bold"/>
                <a:ea typeface="Montserrat Bold"/>
                <a:cs typeface="Montserrat Bold"/>
                <a:sym typeface="Montserrat Bold"/>
              </a:rPr>
              <a:t>. Sieve :</a:t>
            </a:r>
          </a:p>
          <a:p>
            <a:pPr algn="l" marL="474992" indent="-237496" lvl="1">
              <a:lnSpc>
                <a:spcPts val="3080"/>
              </a:lnSpc>
              <a:buFont typeface="Arial"/>
              <a:buChar char="•"/>
            </a:pPr>
            <a:r>
              <a:rPr lang="en-US" sz="2200">
                <a:solidFill>
                  <a:srgbClr val="000000"/>
                </a:solidFill>
                <a:latin typeface="Montserrat"/>
                <a:ea typeface="Montserrat"/>
                <a:cs typeface="Montserrat"/>
                <a:sym typeface="Montserrat"/>
              </a:rPr>
              <a:t>The next stage after the front chaffer, it handles a cleaner mixture.</a:t>
            </a:r>
          </a:p>
          <a:p>
            <a:pPr algn="l" marL="474992" indent="-237496" lvl="1">
              <a:lnSpc>
                <a:spcPts val="3080"/>
              </a:lnSpc>
              <a:buFont typeface="Arial"/>
              <a:buChar char="•"/>
            </a:pPr>
            <a:r>
              <a:rPr lang="en-US" sz="2200">
                <a:solidFill>
                  <a:srgbClr val="000000"/>
                </a:solidFill>
                <a:latin typeface="Montserrat"/>
                <a:ea typeface="Montserrat"/>
                <a:cs typeface="Montserrat"/>
                <a:sym typeface="Montserrat"/>
              </a:rPr>
              <a:t>Separates grain from larger chaff and straw particles.</a:t>
            </a:r>
          </a:p>
          <a:p>
            <a:pPr algn="l" marL="474992" indent="-237496" lvl="1">
              <a:lnSpc>
                <a:spcPts val="3080"/>
              </a:lnSpc>
              <a:buFont typeface="Arial"/>
              <a:buChar char="•"/>
            </a:pPr>
            <a:r>
              <a:rPr lang="en-US" sz="2200">
                <a:solidFill>
                  <a:srgbClr val="000000"/>
                </a:solidFill>
                <a:latin typeface="Montserrat"/>
                <a:ea typeface="Montserrat"/>
                <a:cs typeface="Montserrat"/>
                <a:sym typeface="Montserrat"/>
              </a:rPr>
              <a:t>Works with airflow from a fan to blow lighter material away.</a:t>
            </a:r>
          </a:p>
          <a:p>
            <a:pPr algn="l" marL="474992" indent="-237496" lvl="1">
              <a:lnSpc>
                <a:spcPts val="3080"/>
              </a:lnSpc>
              <a:buFont typeface="Arial"/>
              <a:buChar char="•"/>
            </a:pPr>
            <a:r>
              <a:rPr lang="en-US" sz="2200">
                <a:solidFill>
                  <a:srgbClr val="000000"/>
                </a:solidFill>
                <a:latin typeface="Montserrat"/>
                <a:ea typeface="Montserrat"/>
                <a:cs typeface="Montserrat"/>
                <a:sym typeface="Montserrat"/>
              </a:rPr>
              <a:t>Adjustable openings allow control of cleaning efficiency.</a:t>
            </a:r>
          </a:p>
          <a:p>
            <a:pPr algn="l" marL="474992" indent="-237496" lvl="1">
              <a:lnSpc>
                <a:spcPts val="3080"/>
              </a:lnSpc>
              <a:buFont typeface="Arial"/>
              <a:buChar char="•"/>
            </a:pPr>
            <a:r>
              <a:rPr lang="en-US" sz="2200">
                <a:solidFill>
                  <a:srgbClr val="000000"/>
                </a:solidFill>
                <a:latin typeface="Montserrat"/>
                <a:ea typeface="Montserrat"/>
                <a:cs typeface="Montserrat"/>
                <a:sym typeface="Montserrat"/>
              </a:rPr>
              <a:t>Vibrates to move material toward the rear.</a:t>
            </a:r>
          </a:p>
          <a:p>
            <a:pPr algn="l">
              <a:lnSpc>
                <a:spcPts val="2800"/>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370229" y="7810859"/>
            <a:ext cx="1917771" cy="2476141"/>
          </a:xfrm>
          <a:custGeom>
            <a:avLst/>
            <a:gdLst/>
            <a:ahLst/>
            <a:cxnLst/>
            <a:rect r="r" b="b" t="t" l="l"/>
            <a:pathLst>
              <a:path h="2476141" w="1917771">
                <a:moveTo>
                  <a:pt x="0" y="0"/>
                </a:moveTo>
                <a:lnTo>
                  <a:pt x="1917771" y="0"/>
                </a:lnTo>
                <a:lnTo>
                  <a:pt x="1917771" y="2476141"/>
                </a:lnTo>
                <a:lnTo>
                  <a:pt x="0" y="24761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0"/>
            <a:ext cx="4909918" cy="2721409"/>
          </a:xfrm>
          <a:custGeom>
            <a:avLst/>
            <a:gdLst/>
            <a:ahLst/>
            <a:cxnLst/>
            <a:rect r="r" b="b" t="t" l="l"/>
            <a:pathLst>
              <a:path h="2721409" w="4909918">
                <a:moveTo>
                  <a:pt x="0" y="0"/>
                </a:moveTo>
                <a:lnTo>
                  <a:pt x="4909918" y="0"/>
                </a:lnTo>
                <a:lnTo>
                  <a:pt x="4909918" y="2721409"/>
                </a:lnTo>
                <a:lnTo>
                  <a:pt x="0" y="27214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323399" y="3334193"/>
            <a:ext cx="4714007" cy="4145801"/>
          </a:xfrm>
          <a:custGeom>
            <a:avLst/>
            <a:gdLst/>
            <a:ahLst/>
            <a:cxnLst/>
            <a:rect r="r" b="b" t="t" l="l"/>
            <a:pathLst>
              <a:path h="4145801" w="4714007">
                <a:moveTo>
                  <a:pt x="0" y="0"/>
                </a:moveTo>
                <a:lnTo>
                  <a:pt x="4714007" y="0"/>
                </a:lnTo>
                <a:lnTo>
                  <a:pt x="4714007" y="4145801"/>
                </a:lnTo>
                <a:lnTo>
                  <a:pt x="0" y="4145801"/>
                </a:lnTo>
                <a:lnTo>
                  <a:pt x="0" y="0"/>
                </a:lnTo>
                <a:close/>
              </a:path>
            </a:pathLst>
          </a:custGeom>
          <a:blipFill>
            <a:blip r:embed="rId6"/>
            <a:stretch>
              <a:fillRect l="0" t="0" r="0" b="0"/>
            </a:stretch>
          </a:blipFill>
        </p:spPr>
      </p:sp>
      <p:sp>
        <p:nvSpPr>
          <p:cNvPr name="TextBox 5" id="5"/>
          <p:cNvSpPr txBox="true"/>
          <p:nvPr/>
        </p:nvSpPr>
        <p:spPr>
          <a:xfrm rot="0">
            <a:off x="9525293" y="2730806"/>
            <a:ext cx="9525" cy="762000"/>
          </a:xfrm>
          <a:prstGeom prst="rect">
            <a:avLst/>
          </a:prstGeom>
        </p:spPr>
        <p:txBody>
          <a:bodyPr anchor="t" rtlCol="false" tIns="0" lIns="0" bIns="0" rIns="0">
            <a:spAutoFit/>
          </a:bodyPr>
          <a:lstStyle/>
          <a:p>
            <a:pPr algn="ctr">
              <a:lnSpc>
                <a:spcPts val="6299"/>
              </a:lnSpc>
              <a:spcBef>
                <a:spcPct val="0"/>
              </a:spcBef>
            </a:pPr>
          </a:p>
        </p:txBody>
      </p:sp>
      <p:sp>
        <p:nvSpPr>
          <p:cNvPr name="TextBox 6" id="6"/>
          <p:cNvSpPr txBox="true"/>
          <p:nvPr/>
        </p:nvSpPr>
        <p:spPr>
          <a:xfrm rot="0">
            <a:off x="1028700" y="3723074"/>
            <a:ext cx="10615904" cy="3329939"/>
          </a:xfrm>
          <a:prstGeom prst="rect">
            <a:avLst/>
          </a:prstGeom>
        </p:spPr>
        <p:txBody>
          <a:bodyPr anchor="t" rtlCol="false" tIns="0" lIns="0" bIns="0" rIns="0">
            <a:spAutoFit/>
          </a:bodyPr>
          <a:lstStyle/>
          <a:p>
            <a:pPr algn="just">
              <a:lnSpc>
                <a:spcPts val="3360"/>
              </a:lnSpc>
            </a:pPr>
            <a:r>
              <a:rPr lang="en-US" sz="2400" b="true">
                <a:solidFill>
                  <a:srgbClr val="000000"/>
                </a:solidFill>
                <a:latin typeface="Canva Sans Bold"/>
                <a:ea typeface="Canva Sans Bold"/>
                <a:cs typeface="Canva Sans Bold"/>
                <a:sym typeface="Canva Sans Bold"/>
              </a:rPr>
              <a:t>3. Cleaning Fan (</a:t>
            </a:r>
            <a:r>
              <a:rPr lang="en-US" b="true" sz="2400">
                <a:solidFill>
                  <a:srgbClr val="000000"/>
                </a:solidFill>
                <a:latin typeface="Canva Sans Bold"/>
                <a:ea typeface="Canva Sans Bold"/>
                <a:cs typeface="Canva Sans Bold"/>
                <a:sym typeface="Canva Sans Bold"/>
              </a:rPr>
              <a:t>Airflow System)</a:t>
            </a:r>
          </a:p>
          <a:p>
            <a:pPr algn="just" marL="518165" indent="-259082" lvl="1">
              <a:lnSpc>
                <a:spcPts val="3360"/>
              </a:lnSpc>
              <a:buFont typeface="Arial"/>
              <a:buChar char="•"/>
            </a:pPr>
            <a:r>
              <a:rPr lang="en-US" sz="2400">
                <a:solidFill>
                  <a:srgbClr val="000000"/>
                </a:solidFill>
                <a:latin typeface="Canva Sans"/>
                <a:ea typeface="Canva Sans"/>
                <a:cs typeface="Canva Sans"/>
                <a:sym typeface="Canva Sans"/>
              </a:rPr>
              <a:t>Blows air upward through the chaffer sieves.</a:t>
            </a:r>
          </a:p>
          <a:p>
            <a:pPr algn="just" marL="518165" indent="-259082" lvl="1">
              <a:lnSpc>
                <a:spcPts val="3360"/>
              </a:lnSpc>
              <a:buFont typeface="Arial"/>
              <a:buChar char="•"/>
            </a:pPr>
            <a:r>
              <a:rPr lang="en-US" sz="2400">
                <a:solidFill>
                  <a:srgbClr val="000000"/>
                </a:solidFill>
                <a:latin typeface="Canva Sans"/>
                <a:ea typeface="Canva Sans"/>
                <a:cs typeface="Canva Sans"/>
                <a:sym typeface="Canva Sans"/>
              </a:rPr>
              <a:t>Creates a floating effect, helping separate light and heavy particles.</a:t>
            </a:r>
          </a:p>
          <a:p>
            <a:pPr algn="just" marL="518165" indent="-259082" lvl="1">
              <a:lnSpc>
                <a:spcPts val="3360"/>
              </a:lnSpc>
              <a:buFont typeface="Arial"/>
              <a:buChar char="•"/>
            </a:pPr>
            <a:r>
              <a:rPr lang="en-US" sz="2400">
                <a:solidFill>
                  <a:srgbClr val="000000"/>
                </a:solidFill>
                <a:latin typeface="Canva Sans"/>
                <a:ea typeface="Canva Sans"/>
                <a:cs typeface="Canva Sans"/>
                <a:sym typeface="Canva Sans"/>
              </a:rPr>
              <a:t>Air pressure can be adjusted for different crop types.</a:t>
            </a:r>
          </a:p>
          <a:p>
            <a:pPr algn="just" marL="518165" indent="-259082" lvl="1">
              <a:lnSpc>
                <a:spcPts val="3360"/>
              </a:lnSpc>
              <a:buFont typeface="Arial"/>
              <a:buChar char="•"/>
            </a:pPr>
            <a:r>
              <a:rPr lang="en-US" sz="2400">
                <a:solidFill>
                  <a:srgbClr val="000000"/>
                </a:solidFill>
                <a:latin typeface="Canva Sans"/>
                <a:ea typeface="Canva Sans"/>
                <a:cs typeface="Canva Sans"/>
                <a:sym typeface="Canva Sans"/>
              </a:rPr>
              <a:t>Prevents grain loss by balancing air volume and sieve openings.</a:t>
            </a:r>
          </a:p>
          <a:p>
            <a:pPr algn="just" marL="518165" indent="-259082" lvl="1">
              <a:lnSpc>
                <a:spcPts val="3360"/>
              </a:lnSpc>
              <a:buFont typeface="Arial"/>
              <a:buChar char="•"/>
            </a:pPr>
            <a:r>
              <a:rPr lang="en-US" sz="2400">
                <a:solidFill>
                  <a:srgbClr val="000000"/>
                </a:solidFill>
                <a:latin typeface="Canva Sans"/>
                <a:ea typeface="Canva Sans"/>
                <a:cs typeface="Canva Sans"/>
                <a:sym typeface="Canva Sans"/>
              </a:rPr>
              <a:t>Works continuously as the material moves through the sieves.</a:t>
            </a:r>
          </a:p>
          <a:p>
            <a:pPr algn="just" marL="518165" indent="-259082" lvl="1">
              <a:lnSpc>
                <a:spcPts val="3360"/>
              </a:lnSpc>
              <a:buFont typeface="Arial"/>
              <a:buChar char="•"/>
            </a:pPr>
            <a:r>
              <a:rPr lang="en-US" sz="2400">
                <a:solidFill>
                  <a:srgbClr val="000000"/>
                </a:solidFill>
                <a:latin typeface="Canva Sans"/>
                <a:ea typeface="Canva Sans"/>
                <a:cs typeface="Canva Sans"/>
                <a:sym typeface="Canva Sans"/>
              </a:rPr>
              <a:t>Essential for removing dust, chaff, and other light waste.</a:t>
            </a:r>
          </a:p>
          <a:p>
            <a:pPr algn="just">
              <a:lnSpc>
                <a:spcPts val="3360"/>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104672" y="4502570"/>
            <a:ext cx="5532053" cy="7142741"/>
          </a:xfrm>
          <a:custGeom>
            <a:avLst/>
            <a:gdLst/>
            <a:ahLst/>
            <a:cxnLst/>
            <a:rect r="r" b="b" t="t" l="l"/>
            <a:pathLst>
              <a:path h="7142741" w="5532053">
                <a:moveTo>
                  <a:pt x="0" y="0"/>
                </a:moveTo>
                <a:lnTo>
                  <a:pt x="5532054" y="0"/>
                </a:lnTo>
                <a:lnTo>
                  <a:pt x="5532054" y="7142742"/>
                </a:lnTo>
                <a:lnTo>
                  <a:pt x="0" y="71427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0"/>
            <a:ext cx="4909918" cy="2721409"/>
          </a:xfrm>
          <a:custGeom>
            <a:avLst/>
            <a:gdLst/>
            <a:ahLst/>
            <a:cxnLst/>
            <a:rect r="r" b="b" t="t" l="l"/>
            <a:pathLst>
              <a:path h="2721409" w="4909918">
                <a:moveTo>
                  <a:pt x="0" y="0"/>
                </a:moveTo>
                <a:lnTo>
                  <a:pt x="4909918" y="0"/>
                </a:lnTo>
                <a:lnTo>
                  <a:pt x="4909918" y="2721409"/>
                </a:lnTo>
                <a:lnTo>
                  <a:pt x="0" y="27214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950045" y="2213059"/>
            <a:ext cx="6309255" cy="5860882"/>
          </a:xfrm>
          <a:custGeom>
            <a:avLst/>
            <a:gdLst/>
            <a:ahLst/>
            <a:cxnLst/>
            <a:rect r="r" b="b" t="t" l="l"/>
            <a:pathLst>
              <a:path h="5860882" w="6309255">
                <a:moveTo>
                  <a:pt x="0" y="0"/>
                </a:moveTo>
                <a:lnTo>
                  <a:pt x="6309255" y="0"/>
                </a:lnTo>
                <a:lnTo>
                  <a:pt x="6309255" y="5860882"/>
                </a:lnTo>
                <a:lnTo>
                  <a:pt x="0" y="5860882"/>
                </a:lnTo>
                <a:lnTo>
                  <a:pt x="0" y="0"/>
                </a:lnTo>
                <a:close/>
              </a:path>
            </a:pathLst>
          </a:custGeom>
          <a:blipFill>
            <a:blip r:embed="rId6"/>
            <a:stretch>
              <a:fillRect l="0" t="0" r="0" b="0"/>
            </a:stretch>
          </a:blipFill>
        </p:spPr>
      </p:sp>
      <p:sp>
        <p:nvSpPr>
          <p:cNvPr name="TextBox 5" id="5"/>
          <p:cNvSpPr txBox="true"/>
          <p:nvPr/>
        </p:nvSpPr>
        <p:spPr>
          <a:xfrm rot="0">
            <a:off x="6509893" y="473944"/>
            <a:ext cx="5268215" cy="1004738"/>
          </a:xfrm>
          <a:prstGeom prst="rect">
            <a:avLst/>
          </a:prstGeom>
        </p:spPr>
        <p:txBody>
          <a:bodyPr anchor="t" rtlCol="false" tIns="0" lIns="0" bIns="0" rIns="0">
            <a:spAutoFit/>
          </a:bodyPr>
          <a:lstStyle/>
          <a:p>
            <a:pPr algn="ctr">
              <a:lnSpc>
                <a:spcPts val="8267"/>
              </a:lnSpc>
              <a:spcBef>
                <a:spcPct val="0"/>
              </a:spcBef>
            </a:pPr>
            <a:r>
              <a:rPr lang="en-US" b="true" sz="5905" u="sng">
                <a:solidFill>
                  <a:srgbClr val="000000"/>
                </a:solidFill>
                <a:latin typeface="Canva Sans Bold"/>
                <a:ea typeface="Canva Sans Bold"/>
                <a:cs typeface="Canva Sans Bold"/>
                <a:sym typeface="Canva Sans Bold"/>
              </a:rPr>
              <a:t>Spreader</a:t>
            </a:r>
          </a:p>
        </p:txBody>
      </p:sp>
      <p:sp>
        <p:nvSpPr>
          <p:cNvPr name="TextBox 6" id="6"/>
          <p:cNvSpPr txBox="true"/>
          <p:nvPr/>
        </p:nvSpPr>
        <p:spPr>
          <a:xfrm rot="0">
            <a:off x="1028700" y="1881518"/>
            <a:ext cx="8547116" cy="8853354"/>
          </a:xfrm>
          <a:prstGeom prst="rect">
            <a:avLst/>
          </a:prstGeom>
        </p:spPr>
        <p:txBody>
          <a:bodyPr anchor="t" rtlCol="false" tIns="0" lIns="0" bIns="0" rIns="0">
            <a:spAutoFit/>
          </a:bodyPr>
          <a:lstStyle/>
          <a:p>
            <a:pPr algn="l">
              <a:lnSpc>
                <a:spcPts val="3359"/>
              </a:lnSpc>
              <a:spcBef>
                <a:spcPct val="0"/>
              </a:spcBef>
            </a:pPr>
            <a:r>
              <a:rPr lang="en-US" sz="2400">
                <a:solidFill>
                  <a:srgbClr val="000000"/>
                </a:solidFill>
                <a:latin typeface="Montserrat"/>
                <a:ea typeface="Montserrat"/>
                <a:cs typeface="Montserrat"/>
                <a:sym typeface="Montserrat"/>
              </a:rPr>
              <a:t>The spreader in a c</a:t>
            </a:r>
            <a:r>
              <a:rPr lang="en-US" sz="2400">
                <a:solidFill>
                  <a:srgbClr val="000000"/>
                </a:solidFill>
                <a:latin typeface="Montserrat"/>
                <a:ea typeface="Montserrat"/>
                <a:cs typeface="Montserrat"/>
                <a:sym typeface="Montserrat"/>
              </a:rPr>
              <a:t>ombined harvester is a rear-mounted component made from high-strength steel or reinforced alloys, designed to withstand mechanical stress and environmental wear. It is structurally integrated with parts like the straw walkers, chopper, and fan system, ensuring stable and synchronized operation. </a:t>
            </a:r>
          </a:p>
          <a:p>
            <a:pPr algn="l">
              <a:lnSpc>
                <a:spcPts val="3359"/>
              </a:lnSpc>
              <a:spcBef>
                <a:spcPct val="0"/>
              </a:spcBef>
            </a:pPr>
          </a:p>
          <a:p>
            <a:pPr algn="l">
              <a:lnSpc>
                <a:spcPts val="3359"/>
              </a:lnSpc>
              <a:spcBef>
                <a:spcPct val="0"/>
              </a:spcBef>
            </a:pPr>
            <a:r>
              <a:rPr lang="en-US" sz="2400">
                <a:solidFill>
                  <a:srgbClr val="000000"/>
                </a:solidFill>
                <a:latin typeface="Montserrat"/>
                <a:ea typeface="Montserrat"/>
                <a:cs typeface="Montserrat"/>
                <a:sym typeface="Montserrat"/>
              </a:rPr>
              <a:t>The spreader’s rotating blades, supported by durable shafts and anti-vibration mounts, are optimized for balance and efficiency. </a:t>
            </a:r>
          </a:p>
          <a:p>
            <a:pPr algn="l">
              <a:lnSpc>
                <a:spcPts val="3359"/>
              </a:lnSpc>
              <a:spcBef>
                <a:spcPct val="0"/>
              </a:spcBef>
            </a:pPr>
          </a:p>
          <a:p>
            <a:pPr algn="l">
              <a:lnSpc>
                <a:spcPts val="3359"/>
              </a:lnSpc>
              <a:spcBef>
                <a:spcPct val="0"/>
              </a:spcBef>
            </a:pPr>
            <a:r>
              <a:rPr lang="en-US" sz="2400">
                <a:solidFill>
                  <a:srgbClr val="000000"/>
                </a:solidFill>
                <a:latin typeface="Montserrat"/>
                <a:ea typeface="Montserrat"/>
                <a:cs typeface="Montserrat"/>
                <a:sym typeface="Montserrat"/>
              </a:rPr>
              <a:t>Its materials are selected for resistance to abrasion and corrosion, and its mounting allows for minimal vibration transfer to the main frame. This component, though not involved in primary harvesting, plays a vital structural role in the harvester’s functionality.</a:t>
            </a:r>
          </a:p>
          <a:p>
            <a:pPr algn="just">
              <a:lnSpc>
                <a:spcPts val="3479"/>
              </a:lnSpc>
              <a:spcBef>
                <a:spcPct val="0"/>
              </a:spcBef>
            </a:pPr>
          </a:p>
          <a:p>
            <a:pPr algn="just">
              <a:lnSpc>
                <a:spcPts val="3479"/>
              </a:lnSpc>
              <a:spcBef>
                <a:spcPct val="0"/>
              </a:spcBef>
            </a:pPr>
          </a:p>
          <a:p>
            <a:pPr algn="just">
              <a:lnSpc>
                <a:spcPts val="3479"/>
              </a:lnSpc>
              <a:spcBef>
                <a:spcPct val="0"/>
              </a:spcBef>
            </a:pPr>
          </a:p>
          <a:p>
            <a:pPr algn="l">
              <a:lnSpc>
                <a:spcPts val="3479"/>
              </a:lnSpc>
              <a:spcBef>
                <a:spcPct val="0"/>
              </a:spcBef>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767314" y="3743367"/>
            <a:ext cx="5532053" cy="7142741"/>
          </a:xfrm>
          <a:custGeom>
            <a:avLst/>
            <a:gdLst/>
            <a:ahLst/>
            <a:cxnLst/>
            <a:rect r="r" b="b" t="t" l="l"/>
            <a:pathLst>
              <a:path h="7142741" w="5532053">
                <a:moveTo>
                  <a:pt x="0" y="0"/>
                </a:moveTo>
                <a:lnTo>
                  <a:pt x="5532053" y="0"/>
                </a:lnTo>
                <a:lnTo>
                  <a:pt x="5532053" y="7142741"/>
                </a:lnTo>
                <a:lnTo>
                  <a:pt x="0" y="71427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0"/>
            <a:ext cx="4909918" cy="2721409"/>
          </a:xfrm>
          <a:custGeom>
            <a:avLst/>
            <a:gdLst/>
            <a:ahLst/>
            <a:cxnLst/>
            <a:rect r="r" b="b" t="t" l="l"/>
            <a:pathLst>
              <a:path h="2721409" w="4909918">
                <a:moveTo>
                  <a:pt x="0" y="0"/>
                </a:moveTo>
                <a:lnTo>
                  <a:pt x="4909918" y="0"/>
                </a:lnTo>
                <a:lnTo>
                  <a:pt x="4909918" y="2721409"/>
                </a:lnTo>
                <a:lnTo>
                  <a:pt x="0" y="27214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3963794" y="568140"/>
            <a:ext cx="10360412" cy="835395"/>
          </a:xfrm>
          <a:prstGeom prst="rect">
            <a:avLst/>
          </a:prstGeom>
        </p:spPr>
        <p:txBody>
          <a:bodyPr anchor="t" rtlCol="false" tIns="0" lIns="0" bIns="0" rIns="0">
            <a:spAutoFit/>
          </a:bodyPr>
          <a:lstStyle/>
          <a:p>
            <a:pPr algn="ctr">
              <a:lnSpc>
                <a:spcPts val="6886"/>
              </a:lnSpc>
              <a:spcBef>
                <a:spcPct val="0"/>
              </a:spcBef>
            </a:pPr>
            <a:r>
              <a:rPr lang="en-US" b="true" sz="4919" u="sng">
                <a:solidFill>
                  <a:srgbClr val="000000"/>
                </a:solidFill>
                <a:latin typeface="Canva Sans Bold"/>
                <a:ea typeface="Canva Sans Bold"/>
                <a:cs typeface="Canva Sans Bold"/>
                <a:sym typeface="Canva Sans Bold"/>
              </a:rPr>
              <a:t>Working and Applications</a:t>
            </a:r>
          </a:p>
        </p:txBody>
      </p:sp>
      <p:sp>
        <p:nvSpPr>
          <p:cNvPr name="TextBox 5" id="5"/>
          <p:cNvSpPr txBox="true"/>
          <p:nvPr/>
        </p:nvSpPr>
        <p:spPr>
          <a:xfrm rot="0">
            <a:off x="1963611" y="1663797"/>
            <a:ext cx="14360778" cy="10231755"/>
          </a:xfrm>
          <a:prstGeom prst="rect">
            <a:avLst/>
          </a:prstGeom>
        </p:spPr>
        <p:txBody>
          <a:bodyPr anchor="t" rtlCol="false" tIns="0" lIns="0" bIns="0" rIns="0">
            <a:spAutoFit/>
          </a:bodyPr>
          <a:lstStyle/>
          <a:p>
            <a:pPr algn="l">
              <a:lnSpc>
                <a:spcPts val="3639"/>
              </a:lnSpc>
              <a:spcBef>
                <a:spcPct val="0"/>
              </a:spcBef>
            </a:pPr>
            <a:r>
              <a:rPr lang="en-US" sz="2599">
                <a:solidFill>
                  <a:srgbClr val="000000"/>
                </a:solidFill>
                <a:latin typeface="Montserrat"/>
                <a:ea typeface="Montserrat"/>
                <a:cs typeface="Montserrat"/>
                <a:sym typeface="Montserrat"/>
              </a:rPr>
              <a:t>The spreader in a c</a:t>
            </a:r>
            <a:r>
              <a:rPr lang="en-US" sz="2599">
                <a:solidFill>
                  <a:srgbClr val="000000"/>
                </a:solidFill>
                <a:latin typeface="Montserrat"/>
                <a:ea typeface="Montserrat"/>
                <a:cs typeface="Montserrat"/>
                <a:sym typeface="Montserrat"/>
              </a:rPr>
              <a:t>ombined harvester plays a crucial role in managing crop residue after threshing and separation are complete. It helps distribute the leftover straw or chaff uniformly over the field, promoting even decomposition and reducing clumping. This aids in preparing the land for the next sowing cycle and improves soil health. The spreader's efficient distribution also prevents blockage during subsequent tillage operations.</a:t>
            </a:r>
          </a:p>
          <a:p>
            <a:pPr algn="l">
              <a:lnSpc>
                <a:spcPts val="3499"/>
              </a:lnSpc>
              <a:spcBef>
                <a:spcPct val="0"/>
              </a:spcBef>
            </a:pPr>
          </a:p>
          <a:p>
            <a:pPr algn="ctr">
              <a:lnSpc>
                <a:spcPts val="3919"/>
              </a:lnSpc>
              <a:spcBef>
                <a:spcPct val="0"/>
              </a:spcBef>
            </a:pPr>
            <a:r>
              <a:rPr lang="en-US" sz="2799" i="true" u="sng">
                <a:solidFill>
                  <a:srgbClr val="000000"/>
                </a:solidFill>
                <a:latin typeface="Montserrat Italics"/>
                <a:ea typeface="Montserrat Italics"/>
                <a:cs typeface="Montserrat Italics"/>
                <a:sym typeface="Montserrat Italics"/>
              </a:rPr>
              <a:t>Working of the spreader</a:t>
            </a:r>
            <a:r>
              <a:rPr lang="en-US" sz="2799">
                <a:solidFill>
                  <a:srgbClr val="000000"/>
                </a:solidFill>
                <a:latin typeface="Montserrat"/>
                <a:ea typeface="Montserrat"/>
                <a:cs typeface="Montserrat"/>
                <a:sym typeface="Montserrat"/>
              </a:rPr>
              <a:t>  :</a:t>
            </a:r>
          </a:p>
          <a:p>
            <a:pPr algn="l" marL="539749" indent="-269875" lvl="1">
              <a:lnSpc>
                <a:spcPts val="3499"/>
              </a:lnSpc>
              <a:spcBef>
                <a:spcPct val="0"/>
              </a:spcBef>
              <a:buAutoNum type="arabicPeriod" startAt="1"/>
            </a:pPr>
            <a:r>
              <a:rPr lang="en-US" sz="2499">
                <a:solidFill>
                  <a:srgbClr val="000000"/>
                </a:solidFill>
                <a:latin typeface="Montserrat"/>
                <a:ea typeface="Montserrat"/>
                <a:cs typeface="Montserrat"/>
                <a:sym typeface="Montserrat"/>
              </a:rPr>
              <a:t> </a:t>
            </a:r>
            <a:r>
              <a:rPr lang="en-US" sz="2499">
                <a:solidFill>
                  <a:srgbClr val="000000"/>
                </a:solidFill>
                <a:latin typeface="Montserrat"/>
                <a:ea typeface="Montserrat"/>
                <a:cs typeface="Montserrat"/>
                <a:sym typeface="Montserrat"/>
              </a:rPr>
              <a:t>Receives crop residue from the straw walkers and straw chopper located ahead of it.</a:t>
            </a:r>
          </a:p>
          <a:p>
            <a:pPr algn="l" marL="539749" indent="-269875" lvl="1">
              <a:lnSpc>
                <a:spcPts val="3499"/>
              </a:lnSpc>
              <a:spcBef>
                <a:spcPct val="0"/>
              </a:spcBef>
              <a:buAutoNum type="arabicPeriod" startAt="1"/>
            </a:pPr>
            <a:r>
              <a:rPr lang="en-US" sz="2499">
                <a:solidFill>
                  <a:srgbClr val="000000"/>
                </a:solidFill>
                <a:latin typeface="Montserrat"/>
                <a:ea typeface="Montserrat"/>
                <a:cs typeface="Montserrat"/>
                <a:sym typeface="Montserrat"/>
              </a:rPr>
              <a:t> </a:t>
            </a:r>
            <a:r>
              <a:rPr lang="en-US" sz="2499">
                <a:solidFill>
                  <a:srgbClr val="000000"/>
                </a:solidFill>
                <a:latin typeface="Montserrat"/>
                <a:ea typeface="Montserrat"/>
                <a:cs typeface="Montserrat"/>
                <a:sym typeface="Montserrat"/>
              </a:rPr>
              <a:t>Rotating blades or fins scatter the residue evenly across the rear width of the harvester.</a:t>
            </a:r>
          </a:p>
          <a:p>
            <a:pPr algn="l" marL="539749" indent="-269875" lvl="1">
              <a:lnSpc>
                <a:spcPts val="3499"/>
              </a:lnSpc>
              <a:spcBef>
                <a:spcPct val="0"/>
              </a:spcBef>
              <a:buAutoNum type="arabicPeriod" startAt="1"/>
            </a:pPr>
            <a:r>
              <a:rPr lang="en-US" sz="2499">
                <a:solidFill>
                  <a:srgbClr val="000000"/>
                </a:solidFill>
                <a:latin typeface="Montserrat"/>
                <a:ea typeface="Montserrat"/>
                <a:cs typeface="Montserrat"/>
                <a:sym typeface="Montserrat"/>
              </a:rPr>
              <a:t> </a:t>
            </a:r>
            <a:r>
              <a:rPr lang="en-US" sz="2499">
                <a:solidFill>
                  <a:srgbClr val="000000"/>
                </a:solidFill>
                <a:latin typeface="Montserrat"/>
                <a:ea typeface="Montserrat"/>
                <a:cs typeface="Montserrat"/>
                <a:sym typeface="Montserrat"/>
              </a:rPr>
              <a:t>Rotation is driven by a mechanical shaft linked to the main powertrain.</a:t>
            </a:r>
          </a:p>
          <a:p>
            <a:pPr algn="l" marL="539749" indent="-269875" lvl="1">
              <a:lnSpc>
                <a:spcPts val="3499"/>
              </a:lnSpc>
              <a:spcBef>
                <a:spcPct val="0"/>
              </a:spcBef>
              <a:buAutoNum type="arabicPeriod" startAt="1"/>
            </a:pPr>
            <a:r>
              <a:rPr lang="en-US" sz="2499">
                <a:solidFill>
                  <a:srgbClr val="000000"/>
                </a:solidFill>
                <a:latin typeface="Montserrat"/>
                <a:ea typeface="Montserrat"/>
                <a:cs typeface="Montserrat"/>
                <a:sym typeface="Montserrat"/>
              </a:rPr>
              <a:t> </a:t>
            </a:r>
            <a:r>
              <a:rPr lang="en-US" sz="2499">
                <a:solidFill>
                  <a:srgbClr val="000000"/>
                </a:solidFill>
                <a:latin typeface="Montserrat"/>
                <a:ea typeface="Montserrat"/>
                <a:cs typeface="Montserrat"/>
                <a:sym typeface="Montserrat"/>
              </a:rPr>
              <a:t>Blade angle and speed can be adjusted in some models for optimal spreading based on crop type.</a:t>
            </a:r>
          </a:p>
          <a:p>
            <a:pPr algn="l" marL="539749" indent="-269875" lvl="1">
              <a:lnSpc>
                <a:spcPts val="3499"/>
              </a:lnSpc>
              <a:spcBef>
                <a:spcPct val="0"/>
              </a:spcBef>
              <a:buAutoNum type="arabicPeriod" startAt="1"/>
            </a:pPr>
            <a:r>
              <a:rPr lang="en-US" sz="2499">
                <a:solidFill>
                  <a:srgbClr val="000000"/>
                </a:solidFill>
                <a:latin typeface="Montserrat"/>
                <a:ea typeface="Montserrat"/>
                <a:cs typeface="Montserrat"/>
                <a:sym typeface="Montserrat"/>
              </a:rPr>
              <a:t> </a:t>
            </a:r>
            <a:r>
              <a:rPr lang="en-US" sz="2499">
                <a:solidFill>
                  <a:srgbClr val="000000"/>
                </a:solidFill>
                <a:latin typeface="Montserrat"/>
                <a:ea typeface="Montserrat"/>
                <a:cs typeface="Montserrat"/>
                <a:sym typeface="Montserrat"/>
              </a:rPr>
              <a:t>Works in coordination with airflow from the fan for enhanced residue lift and dispersion.</a:t>
            </a:r>
          </a:p>
          <a:p>
            <a:pPr algn="l" marL="539749" indent="-269875" lvl="1">
              <a:lnSpc>
                <a:spcPts val="3499"/>
              </a:lnSpc>
              <a:spcBef>
                <a:spcPct val="0"/>
              </a:spcBef>
              <a:buAutoNum type="arabicPeriod" startAt="1"/>
            </a:pPr>
            <a:r>
              <a:rPr lang="en-US" sz="2499">
                <a:solidFill>
                  <a:srgbClr val="000000"/>
                </a:solidFill>
                <a:latin typeface="Montserrat"/>
                <a:ea typeface="Montserrat"/>
                <a:cs typeface="Montserrat"/>
                <a:sym typeface="Montserrat"/>
              </a:rPr>
              <a:t> </a:t>
            </a:r>
            <a:r>
              <a:rPr lang="en-US" sz="2499">
                <a:solidFill>
                  <a:srgbClr val="000000"/>
                </a:solidFill>
                <a:latin typeface="Montserrat"/>
                <a:ea typeface="Montserrat"/>
                <a:cs typeface="Montserrat"/>
                <a:sym typeface="Montserrat"/>
              </a:rPr>
              <a:t>Operates continuously as part of the harvester’s end-stage cycle during field movement.</a:t>
            </a:r>
          </a:p>
          <a:p>
            <a:pPr algn="ctr">
              <a:lnSpc>
                <a:spcPts val="3499"/>
              </a:lnSpc>
              <a:spcBef>
                <a:spcPct val="0"/>
              </a:spcBef>
            </a:pPr>
          </a:p>
          <a:p>
            <a:pPr algn="ctr">
              <a:lnSpc>
                <a:spcPts val="3499"/>
              </a:lnSpc>
              <a:spcBef>
                <a:spcPct val="0"/>
              </a:spcBef>
            </a:pPr>
          </a:p>
          <a:p>
            <a:pPr algn="ctr">
              <a:lnSpc>
                <a:spcPts val="3499"/>
              </a:lnSpc>
              <a:spcBef>
                <a:spcPct val="0"/>
              </a:spcBef>
            </a:pPr>
          </a:p>
          <a:p>
            <a:pPr algn="ctr">
              <a:lnSpc>
                <a:spcPts val="3499"/>
              </a:lnSpc>
              <a:spcBef>
                <a:spcPct val="0"/>
              </a:spcBef>
            </a:pPr>
          </a:p>
          <a:p>
            <a:pPr algn="ctr">
              <a:lnSpc>
                <a:spcPts val="3499"/>
              </a:lnSpc>
              <a:spcBef>
                <a:spcPct val="0"/>
              </a:spcBef>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938298" y="4493604"/>
            <a:ext cx="5532053" cy="7142741"/>
          </a:xfrm>
          <a:custGeom>
            <a:avLst/>
            <a:gdLst/>
            <a:ahLst/>
            <a:cxnLst/>
            <a:rect r="r" b="b" t="t" l="l"/>
            <a:pathLst>
              <a:path h="7142741" w="5532053">
                <a:moveTo>
                  <a:pt x="0" y="0"/>
                </a:moveTo>
                <a:lnTo>
                  <a:pt x="5532054" y="0"/>
                </a:lnTo>
                <a:lnTo>
                  <a:pt x="5532054" y="7142741"/>
                </a:lnTo>
                <a:lnTo>
                  <a:pt x="0" y="71427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0"/>
            <a:ext cx="4909918" cy="2721409"/>
          </a:xfrm>
          <a:custGeom>
            <a:avLst/>
            <a:gdLst/>
            <a:ahLst/>
            <a:cxnLst/>
            <a:rect r="r" b="b" t="t" l="l"/>
            <a:pathLst>
              <a:path h="2721409" w="4909918">
                <a:moveTo>
                  <a:pt x="0" y="0"/>
                </a:moveTo>
                <a:lnTo>
                  <a:pt x="4909918" y="0"/>
                </a:lnTo>
                <a:lnTo>
                  <a:pt x="4909918" y="2721409"/>
                </a:lnTo>
                <a:lnTo>
                  <a:pt x="0" y="27214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770219" y="2721409"/>
            <a:ext cx="6336159" cy="5080949"/>
          </a:xfrm>
          <a:custGeom>
            <a:avLst/>
            <a:gdLst/>
            <a:ahLst/>
            <a:cxnLst/>
            <a:rect r="r" b="b" t="t" l="l"/>
            <a:pathLst>
              <a:path h="5080949" w="6336159">
                <a:moveTo>
                  <a:pt x="0" y="0"/>
                </a:moveTo>
                <a:lnTo>
                  <a:pt x="6336159" y="0"/>
                </a:lnTo>
                <a:lnTo>
                  <a:pt x="6336159" y="5080949"/>
                </a:lnTo>
                <a:lnTo>
                  <a:pt x="0" y="5080949"/>
                </a:lnTo>
                <a:lnTo>
                  <a:pt x="0" y="0"/>
                </a:lnTo>
                <a:close/>
              </a:path>
            </a:pathLst>
          </a:custGeom>
          <a:blipFill>
            <a:blip r:embed="rId6"/>
            <a:stretch>
              <a:fillRect l="-15112" t="-8698" r="-5231" b="-15221"/>
            </a:stretch>
          </a:blipFill>
        </p:spPr>
      </p:sp>
      <p:sp>
        <p:nvSpPr>
          <p:cNvPr name="TextBox 5" id="5"/>
          <p:cNvSpPr txBox="true"/>
          <p:nvPr/>
        </p:nvSpPr>
        <p:spPr>
          <a:xfrm rot="0">
            <a:off x="4686181" y="858040"/>
            <a:ext cx="8915638" cy="910079"/>
          </a:xfrm>
          <a:prstGeom prst="rect">
            <a:avLst/>
          </a:prstGeom>
        </p:spPr>
        <p:txBody>
          <a:bodyPr anchor="t" rtlCol="false" tIns="0" lIns="0" bIns="0" rIns="0">
            <a:spAutoFit/>
          </a:bodyPr>
          <a:lstStyle/>
          <a:p>
            <a:pPr algn="ctr">
              <a:lnSpc>
                <a:spcPts val="7485"/>
              </a:lnSpc>
              <a:spcBef>
                <a:spcPct val="0"/>
              </a:spcBef>
            </a:pPr>
            <a:r>
              <a:rPr lang="en-US" b="true" sz="5346" u="sng">
                <a:solidFill>
                  <a:srgbClr val="000000"/>
                </a:solidFill>
                <a:latin typeface="Canva Sans Bold"/>
                <a:ea typeface="Canva Sans Bold"/>
                <a:cs typeface="Canva Sans Bold"/>
                <a:sym typeface="Canva Sans Bold"/>
              </a:rPr>
              <a:t>Grain Separators</a:t>
            </a:r>
          </a:p>
        </p:txBody>
      </p:sp>
      <p:sp>
        <p:nvSpPr>
          <p:cNvPr name="TextBox 6" id="6"/>
          <p:cNvSpPr txBox="true"/>
          <p:nvPr/>
        </p:nvSpPr>
        <p:spPr>
          <a:xfrm rot="0">
            <a:off x="1028700" y="2251162"/>
            <a:ext cx="9210261" cy="7181445"/>
          </a:xfrm>
          <a:prstGeom prst="rect">
            <a:avLst/>
          </a:prstGeom>
        </p:spPr>
        <p:txBody>
          <a:bodyPr anchor="t" rtlCol="false" tIns="0" lIns="0" bIns="0" rIns="0">
            <a:spAutoFit/>
          </a:bodyPr>
          <a:lstStyle/>
          <a:p>
            <a:pPr algn="l">
              <a:lnSpc>
                <a:spcPts val="3172"/>
              </a:lnSpc>
              <a:spcBef>
                <a:spcPct val="0"/>
              </a:spcBef>
            </a:pPr>
            <a:r>
              <a:rPr lang="en-US" sz="2265">
                <a:solidFill>
                  <a:srgbClr val="000000"/>
                </a:solidFill>
                <a:latin typeface="Canva Sans"/>
                <a:ea typeface="Canva Sans"/>
                <a:cs typeface="Canva Sans"/>
                <a:sym typeface="Canva Sans"/>
              </a:rPr>
              <a:t>The grain separator is a precisi</a:t>
            </a:r>
            <a:r>
              <a:rPr lang="en-US" sz="2265">
                <a:solidFill>
                  <a:srgbClr val="000000"/>
                </a:solidFill>
                <a:latin typeface="Canva Sans"/>
                <a:ea typeface="Canva Sans"/>
                <a:cs typeface="Canva Sans"/>
                <a:sym typeface="Canva Sans"/>
              </a:rPr>
              <a:t>on-engineered internal component of a combine harvester. It features a cylindrical structure with perforations that allow for effective separation of grains from larger crop residues. This design facilitates consistent grain flow and supports the overall efficiency of the harvesting process.</a:t>
            </a:r>
          </a:p>
          <a:p>
            <a:pPr algn="l">
              <a:lnSpc>
                <a:spcPts val="3172"/>
              </a:lnSpc>
              <a:spcBef>
                <a:spcPct val="0"/>
              </a:spcBef>
            </a:pPr>
          </a:p>
          <a:p>
            <a:pPr algn="l">
              <a:lnSpc>
                <a:spcPts val="3172"/>
              </a:lnSpc>
              <a:spcBef>
                <a:spcPct val="0"/>
              </a:spcBef>
            </a:pPr>
            <a:r>
              <a:rPr lang="en-US" sz="2265">
                <a:solidFill>
                  <a:srgbClr val="000000"/>
                </a:solidFill>
                <a:latin typeface="Canva Sans"/>
                <a:ea typeface="Canva Sans"/>
                <a:cs typeface="Canva Sans"/>
                <a:sym typeface="Canva Sans"/>
              </a:rPr>
              <a:t>The separator's internal geometry includes helical patterns and teeth formations, which guide and agitate the incoming threshed material. These features work together to ensure even distribution, prevent clogging, and improve the purity of separated grains during high-speed operation.</a:t>
            </a:r>
          </a:p>
          <a:p>
            <a:pPr algn="l">
              <a:lnSpc>
                <a:spcPts val="3172"/>
              </a:lnSpc>
              <a:spcBef>
                <a:spcPct val="0"/>
              </a:spcBef>
            </a:pPr>
          </a:p>
          <a:p>
            <a:pPr algn="l">
              <a:lnSpc>
                <a:spcPts val="3172"/>
              </a:lnSpc>
              <a:spcBef>
                <a:spcPct val="0"/>
              </a:spcBef>
            </a:pPr>
            <a:r>
              <a:rPr lang="en-US" sz="2265">
                <a:solidFill>
                  <a:srgbClr val="000000"/>
                </a:solidFill>
                <a:latin typeface="Canva Sans"/>
                <a:ea typeface="Canva Sans"/>
                <a:cs typeface="Canva Sans"/>
                <a:sym typeface="Canva Sans"/>
              </a:rPr>
              <a:t>The grain separator is made from high-strength steel or aluminum alloys, selected for their durability and resistance to wear. These materials enable the separator to withstand intense rotational loads and friction, ensuring reliable performance even during prolonged use in demanding agricultural environments.</a:t>
            </a:r>
          </a:p>
          <a:p>
            <a:pPr algn="l">
              <a:lnSpc>
                <a:spcPts val="3172"/>
              </a:lnSpc>
              <a:spcBef>
                <a:spcPct val="0"/>
              </a:spcBef>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975817" y="5143500"/>
            <a:ext cx="5153502" cy="6653973"/>
          </a:xfrm>
          <a:custGeom>
            <a:avLst/>
            <a:gdLst/>
            <a:ahLst/>
            <a:cxnLst/>
            <a:rect r="r" b="b" t="t" l="l"/>
            <a:pathLst>
              <a:path h="6653973" w="5153502">
                <a:moveTo>
                  <a:pt x="0" y="0"/>
                </a:moveTo>
                <a:lnTo>
                  <a:pt x="5153502" y="0"/>
                </a:lnTo>
                <a:lnTo>
                  <a:pt x="5153502" y="6653973"/>
                </a:lnTo>
                <a:lnTo>
                  <a:pt x="0" y="66539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0"/>
            <a:ext cx="3837340" cy="2126914"/>
          </a:xfrm>
          <a:custGeom>
            <a:avLst/>
            <a:gdLst/>
            <a:ahLst/>
            <a:cxnLst/>
            <a:rect r="r" b="b" t="t" l="l"/>
            <a:pathLst>
              <a:path h="2126914" w="3837340">
                <a:moveTo>
                  <a:pt x="0" y="0"/>
                </a:moveTo>
                <a:lnTo>
                  <a:pt x="3837340" y="0"/>
                </a:lnTo>
                <a:lnTo>
                  <a:pt x="3837340" y="2126914"/>
                </a:lnTo>
                <a:lnTo>
                  <a:pt x="0" y="21269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951493" y="577917"/>
            <a:ext cx="4385015" cy="815841"/>
          </a:xfrm>
          <a:prstGeom prst="rect">
            <a:avLst/>
          </a:prstGeom>
        </p:spPr>
        <p:txBody>
          <a:bodyPr anchor="t" rtlCol="false" tIns="0" lIns="0" bIns="0" rIns="0">
            <a:spAutoFit/>
          </a:bodyPr>
          <a:lstStyle/>
          <a:p>
            <a:pPr algn="ctr">
              <a:lnSpc>
                <a:spcPts val="6707"/>
              </a:lnSpc>
              <a:spcBef>
                <a:spcPct val="0"/>
              </a:spcBef>
            </a:pPr>
            <a:r>
              <a:rPr lang="en-US" b="true" sz="4790" u="sng">
                <a:solidFill>
                  <a:srgbClr val="000000"/>
                </a:solidFill>
                <a:latin typeface="Canva Sans Bold"/>
                <a:ea typeface="Canva Sans Bold"/>
                <a:cs typeface="Canva Sans Bold"/>
                <a:sym typeface="Canva Sans Bold"/>
              </a:rPr>
              <a:t>Working</a:t>
            </a:r>
          </a:p>
        </p:txBody>
      </p:sp>
      <p:sp>
        <p:nvSpPr>
          <p:cNvPr name="TextBox 5" id="5"/>
          <p:cNvSpPr txBox="true"/>
          <p:nvPr/>
        </p:nvSpPr>
        <p:spPr>
          <a:xfrm rot="0">
            <a:off x="1028700" y="1424827"/>
            <a:ext cx="16230600" cy="4366207"/>
          </a:xfrm>
          <a:prstGeom prst="rect">
            <a:avLst/>
          </a:prstGeom>
        </p:spPr>
        <p:txBody>
          <a:bodyPr anchor="t" rtlCol="false" tIns="0" lIns="0" bIns="0" rIns="0">
            <a:spAutoFit/>
          </a:bodyPr>
          <a:lstStyle/>
          <a:p>
            <a:pPr algn="l">
              <a:lnSpc>
                <a:spcPts val="3467"/>
              </a:lnSpc>
              <a:spcBef>
                <a:spcPct val="0"/>
              </a:spcBef>
            </a:pPr>
            <a:r>
              <a:rPr lang="en-US" sz="2477">
                <a:solidFill>
                  <a:srgbClr val="000000"/>
                </a:solidFill>
                <a:latin typeface="Canva Sans"/>
                <a:ea typeface="Canva Sans"/>
                <a:cs typeface="Canva Sans"/>
                <a:sym typeface="Canva Sans"/>
              </a:rPr>
              <a:t>The grain separator works by receivi</a:t>
            </a:r>
            <a:r>
              <a:rPr lang="en-US" sz="2477">
                <a:solidFill>
                  <a:srgbClr val="000000"/>
                </a:solidFill>
                <a:latin typeface="Canva Sans"/>
                <a:ea typeface="Canva Sans"/>
                <a:cs typeface="Canva Sans"/>
                <a:sym typeface="Canva Sans"/>
              </a:rPr>
              <a:t>ng a mixed stream of threshed material and mechanically guiding it through perforated rotating cylinders. These allow smaller particles like grains to fall through while larger impurities are carried forward.</a:t>
            </a:r>
          </a:p>
          <a:p>
            <a:pPr algn="l">
              <a:lnSpc>
                <a:spcPts val="3467"/>
              </a:lnSpc>
              <a:spcBef>
                <a:spcPct val="0"/>
              </a:spcBef>
            </a:pPr>
          </a:p>
          <a:p>
            <a:pPr algn="l">
              <a:lnSpc>
                <a:spcPts val="3467"/>
              </a:lnSpc>
              <a:spcBef>
                <a:spcPct val="0"/>
              </a:spcBef>
            </a:pPr>
            <a:r>
              <a:rPr lang="en-US" sz="2477">
                <a:solidFill>
                  <a:srgbClr val="000000"/>
                </a:solidFill>
                <a:latin typeface="Canva Sans"/>
                <a:ea typeface="Canva Sans"/>
                <a:cs typeface="Canva Sans"/>
                <a:sym typeface="Canva Sans"/>
              </a:rPr>
              <a:t>       Operational Sequence of the Grain Separation Mechanism :</a:t>
            </a:r>
          </a:p>
          <a:p>
            <a:pPr algn="l" marL="534806" indent="-267403" lvl="1">
              <a:lnSpc>
                <a:spcPts val="3467"/>
              </a:lnSpc>
              <a:spcBef>
                <a:spcPct val="0"/>
              </a:spcBef>
              <a:buFont typeface="Arial"/>
              <a:buChar char="•"/>
            </a:pPr>
            <a:r>
              <a:rPr lang="en-US" sz="2477">
                <a:solidFill>
                  <a:srgbClr val="000000"/>
                </a:solidFill>
                <a:latin typeface="Canva Sans"/>
                <a:ea typeface="Canva Sans"/>
                <a:cs typeface="Canva Sans"/>
                <a:sym typeface="Canva Sans"/>
              </a:rPr>
              <a:t>The material enters the separator from the threshing drum.</a:t>
            </a:r>
          </a:p>
          <a:p>
            <a:pPr algn="l" marL="534806" indent="-267403" lvl="1">
              <a:lnSpc>
                <a:spcPts val="3467"/>
              </a:lnSpc>
              <a:spcBef>
                <a:spcPct val="0"/>
              </a:spcBef>
              <a:buFont typeface="Arial"/>
              <a:buChar char="•"/>
            </a:pPr>
            <a:r>
              <a:rPr lang="en-US" sz="2477">
                <a:solidFill>
                  <a:srgbClr val="000000"/>
                </a:solidFill>
                <a:latin typeface="Canva Sans"/>
                <a:ea typeface="Canva Sans"/>
                <a:cs typeface="Canva Sans"/>
                <a:sym typeface="Canva Sans"/>
              </a:rPr>
              <a:t>Rotating cylinders with helix or teeth patterns agitate and spread the material uniformly.</a:t>
            </a:r>
          </a:p>
          <a:p>
            <a:pPr algn="l" marL="534806" indent="-267403" lvl="1">
              <a:lnSpc>
                <a:spcPts val="3467"/>
              </a:lnSpc>
              <a:spcBef>
                <a:spcPct val="0"/>
              </a:spcBef>
              <a:buFont typeface="Arial"/>
              <a:buChar char="•"/>
            </a:pPr>
            <a:r>
              <a:rPr lang="en-US" sz="2477">
                <a:solidFill>
                  <a:srgbClr val="000000"/>
                </a:solidFill>
                <a:latin typeface="Canva Sans"/>
                <a:ea typeface="Canva Sans"/>
                <a:cs typeface="Canva Sans"/>
                <a:sym typeface="Canva Sans"/>
              </a:rPr>
              <a:t>Centrifugal force and vibration help separate grains from larger residues.</a:t>
            </a:r>
          </a:p>
          <a:p>
            <a:pPr algn="l" marL="534806" indent="-267403" lvl="1">
              <a:lnSpc>
                <a:spcPts val="3467"/>
              </a:lnSpc>
              <a:spcBef>
                <a:spcPct val="0"/>
              </a:spcBef>
              <a:buFont typeface="Arial"/>
              <a:buChar char="•"/>
            </a:pPr>
            <a:r>
              <a:rPr lang="en-US" sz="2477">
                <a:solidFill>
                  <a:srgbClr val="000000"/>
                </a:solidFill>
                <a:latin typeface="Canva Sans"/>
                <a:ea typeface="Canva Sans"/>
                <a:cs typeface="Canva Sans"/>
                <a:sym typeface="Canva Sans"/>
              </a:rPr>
              <a:t>Perforated surfaces allow clean grains to pass through, while unwanted material is discharged.</a:t>
            </a:r>
          </a:p>
          <a:p>
            <a:pPr algn="l" marL="534806" indent="-267403" lvl="1">
              <a:lnSpc>
                <a:spcPts val="3467"/>
              </a:lnSpc>
              <a:buFont typeface="Arial"/>
              <a:buChar char="•"/>
            </a:pPr>
            <a:r>
              <a:rPr lang="en-US" sz="2477">
                <a:solidFill>
                  <a:srgbClr val="000000"/>
                </a:solidFill>
                <a:latin typeface="Canva Sans"/>
                <a:ea typeface="Canva Sans"/>
                <a:cs typeface="Canva Sans"/>
                <a:sym typeface="Canva Sans"/>
              </a:rPr>
              <a:t>The process supports continuous flow for high-efficiency grain recovery.</a:t>
            </a:r>
          </a:p>
        </p:txBody>
      </p:sp>
      <p:sp>
        <p:nvSpPr>
          <p:cNvPr name="TextBox 6" id="6"/>
          <p:cNvSpPr txBox="true"/>
          <p:nvPr/>
        </p:nvSpPr>
        <p:spPr>
          <a:xfrm rot="0">
            <a:off x="7382619" y="6179702"/>
            <a:ext cx="3522762" cy="762000"/>
          </a:xfrm>
          <a:prstGeom prst="rect">
            <a:avLst/>
          </a:prstGeom>
        </p:spPr>
        <p:txBody>
          <a:bodyPr anchor="t" rtlCol="false" tIns="0" lIns="0" bIns="0" rIns="0">
            <a:spAutoFit/>
          </a:bodyPr>
          <a:lstStyle/>
          <a:p>
            <a:pPr algn="ctr">
              <a:lnSpc>
                <a:spcPts val="6299"/>
              </a:lnSpc>
              <a:spcBef>
                <a:spcPct val="0"/>
              </a:spcBef>
            </a:pPr>
            <a:r>
              <a:rPr lang="en-US" b="true" sz="4500" u="sng">
                <a:solidFill>
                  <a:srgbClr val="000000"/>
                </a:solidFill>
                <a:latin typeface="Canva Sans Bold"/>
                <a:ea typeface="Canva Sans Bold"/>
                <a:cs typeface="Canva Sans Bold"/>
                <a:sym typeface="Canva Sans Bold"/>
              </a:rPr>
              <a:t>Applications</a:t>
            </a:r>
          </a:p>
        </p:txBody>
      </p:sp>
      <p:sp>
        <p:nvSpPr>
          <p:cNvPr name="TextBox 7" id="7"/>
          <p:cNvSpPr txBox="true"/>
          <p:nvPr/>
        </p:nvSpPr>
        <p:spPr>
          <a:xfrm rot="0">
            <a:off x="1028700" y="7358945"/>
            <a:ext cx="16230600" cy="2175457"/>
          </a:xfrm>
          <a:prstGeom prst="rect">
            <a:avLst/>
          </a:prstGeom>
        </p:spPr>
        <p:txBody>
          <a:bodyPr anchor="t" rtlCol="false" tIns="0" lIns="0" bIns="0" rIns="0">
            <a:spAutoFit/>
          </a:bodyPr>
          <a:lstStyle/>
          <a:p>
            <a:pPr algn="l" marL="534806" indent="-267403" lvl="1">
              <a:lnSpc>
                <a:spcPts val="3467"/>
              </a:lnSpc>
              <a:buFont typeface="Arial"/>
              <a:buChar char="•"/>
            </a:pPr>
            <a:r>
              <a:rPr lang="en-US" sz="2477">
                <a:solidFill>
                  <a:srgbClr val="000000"/>
                </a:solidFill>
                <a:latin typeface="Canva Sans"/>
                <a:ea typeface="Canva Sans"/>
                <a:cs typeface="Canva Sans"/>
                <a:sym typeface="Canva Sans"/>
              </a:rPr>
              <a:t>Widely used in multi-crop harvesters for grains like rice, wheat, barley.</a:t>
            </a:r>
          </a:p>
          <a:p>
            <a:pPr algn="l" marL="534806" indent="-267403" lvl="1">
              <a:lnSpc>
                <a:spcPts val="3467"/>
              </a:lnSpc>
              <a:buFont typeface="Arial"/>
              <a:buChar char="•"/>
            </a:pPr>
            <a:r>
              <a:rPr lang="en-US" sz="2477">
                <a:solidFill>
                  <a:srgbClr val="000000"/>
                </a:solidFill>
                <a:latin typeface="Canva Sans"/>
                <a:ea typeface="Canva Sans"/>
                <a:cs typeface="Canva Sans"/>
                <a:sym typeface="Canva Sans"/>
              </a:rPr>
              <a:t>Ensures efficient grain separation while minimizing loss and improving overall harvest quality.</a:t>
            </a:r>
          </a:p>
          <a:p>
            <a:pPr algn="l" marL="534806" indent="-267403" lvl="1">
              <a:lnSpc>
                <a:spcPts val="3467"/>
              </a:lnSpc>
              <a:buFont typeface="Arial"/>
              <a:buChar char="•"/>
            </a:pPr>
            <a:r>
              <a:rPr lang="en-US" sz="2477">
                <a:solidFill>
                  <a:srgbClr val="000000"/>
                </a:solidFill>
                <a:latin typeface="Canva Sans"/>
                <a:ea typeface="Canva Sans"/>
                <a:cs typeface="Canva Sans"/>
                <a:sym typeface="Canva Sans"/>
              </a:rPr>
              <a:t>R</a:t>
            </a:r>
            <a:r>
              <a:rPr lang="en-US" sz="2477">
                <a:solidFill>
                  <a:srgbClr val="000000"/>
                </a:solidFill>
                <a:latin typeface="Canva Sans"/>
                <a:ea typeface="Canva Sans"/>
                <a:cs typeface="Canva Sans"/>
                <a:sym typeface="Canva Sans"/>
              </a:rPr>
              <a:t>educes man</a:t>
            </a:r>
            <a:r>
              <a:rPr lang="en-US" sz="2477">
                <a:solidFill>
                  <a:srgbClr val="000000"/>
                </a:solidFill>
                <a:latin typeface="Canva Sans"/>
                <a:ea typeface="Canva Sans"/>
                <a:cs typeface="Canva Sans"/>
                <a:sym typeface="Canva Sans"/>
              </a:rPr>
              <a:t>ual effort through integrated cleaning and separation in one mechanized process.</a:t>
            </a:r>
          </a:p>
          <a:p>
            <a:pPr algn="l" marL="534806" indent="-267403" lvl="1">
              <a:lnSpc>
                <a:spcPts val="3467"/>
              </a:lnSpc>
              <a:buFont typeface="Arial"/>
              <a:buChar char="•"/>
            </a:pPr>
            <a:r>
              <a:rPr lang="en-US" sz="2477">
                <a:solidFill>
                  <a:srgbClr val="000000"/>
                </a:solidFill>
                <a:latin typeface="Canva Sans"/>
                <a:ea typeface="Canva Sans"/>
                <a:cs typeface="Canva Sans"/>
                <a:sym typeface="Canva Sans"/>
              </a:rPr>
              <a:t>Improves grain output quality by filtering husk, debris, and broken materials efficiently.</a:t>
            </a:r>
          </a:p>
          <a:p>
            <a:pPr algn="l" marL="534806" indent="-267403" lvl="1">
              <a:lnSpc>
                <a:spcPts val="3467"/>
              </a:lnSpc>
              <a:buFont typeface="Arial"/>
              <a:buChar char="•"/>
            </a:pPr>
            <a:r>
              <a:rPr lang="en-US" sz="2477">
                <a:solidFill>
                  <a:srgbClr val="000000"/>
                </a:solidFill>
                <a:latin typeface="Canva Sans"/>
                <a:ea typeface="Canva Sans"/>
                <a:cs typeface="Canva Sans"/>
                <a:sym typeface="Canva Sans"/>
              </a:rPr>
              <a:t>Enables continuous high-speed operation in large-scale mechanized harvesting environments.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038278" y="5143500"/>
            <a:ext cx="5532053" cy="7142741"/>
          </a:xfrm>
          <a:custGeom>
            <a:avLst/>
            <a:gdLst/>
            <a:ahLst/>
            <a:cxnLst/>
            <a:rect r="r" b="b" t="t" l="l"/>
            <a:pathLst>
              <a:path h="7142741" w="5532053">
                <a:moveTo>
                  <a:pt x="0" y="0"/>
                </a:moveTo>
                <a:lnTo>
                  <a:pt x="5532053" y="0"/>
                </a:lnTo>
                <a:lnTo>
                  <a:pt x="5532053" y="7142741"/>
                </a:lnTo>
                <a:lnTo>
                  <a:pt x="0" y="71427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0"/>
            <a:ext cx="4909918" cy="2721409"/>
          </a:xfrm>
          <a:custGeom>
            <a:avLst/>
            <a:gdLst/>
            <a:ahLst/>
            <a:cxnLst/>
            <a:rect r="r" b="b" t="t" l="l"/>
            <a:pathLst>
              <a:path h="2721409" w="4909918">
                <a:moveTo>
                  <a:pt x="0" y="0"/>
                </a:moveTo>
                <a:lnTo>
                  <a:pt x="4909918" y="0"/>
                </a:lnTo>
                <a:lnTo>
                  <a:pt x="4909918" y="2721409"/>
                </a:lnTo>
                <a:lnTo>
                  <a:pt x="0" y="27214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38961" y="3060072"/>
            <a:ext cx="7598635" cy="4474009"/>
          </a:xfrm>
          <a:custGeom>
            <a:avLst/>
            <a:gdLst/>
            <a:ahLst/>
            <a:cxnLst/>
            <a:rect r="r" b="b" t="t" l="l"/>
            <a:pathLst>
              <a:path h="4474009" w="7598635">
                <a:moveTo>
                  <a:pt x="0" y="0"/>
                </a:moveTo>
                <a:lnTo>
                  <a:pt x="7598634" y="0"/>
                </a:lnTo>
                <a:lnTo>
                  <a:pt x="7598634" y="4474009"/>
                </a:lnTo>
                <a:lnTo>
                  <a:pt x="0" y="4474009"/>
                </a:lnTo>
                <a:lnTo>
                  <a:pt x="0" y="0"/>
                </a:lnTo>
                <a:close/>
              </a:path>
            </a:pathLst>
          </a:custGeom>
          <a:blipFill>
            <a:blip r:embed="rId6"/>
            <a:stretch>
              <a:fillRect l="-5618" t="-5935" r="-4478" b="0"/>
            </a:stretch>
          </a:blipFill>
        </p:spPr>
      </p:sp>
      <p:sp>
        <p:nvSpPr>
          <p:cNvPr name="TextBox 5" id="5"/>
          <p:cNvSpPr txBox="true"/>
          <p:nvPr/>
        </p:nvSpPr>
        <p:spPr>
          <a:xfrm rot="0">
            <a:off x="5228265" y="609600"/>
            <a:ext cx="7831470" cy="762000"/>
          </a:xfrm>
          <a:prstGeom prst="rect">
            <a:avLst/>
          </a:prstGeom>
        </p:spPr>
        <p:txBody>
          <a:bodyPr anchor="t" rtlCol="false" tIns="0" lIns="0" bIns="0" rIns="0">
            <a:spAutoFit/>
          </a:bodyPr>
          <a:lstStyle/>
          <a:p>
            <a:pPr algn="ctr">
              <a:lnSpc>
                <a:spcPts val="6299"/>
              </a:lnSpc>
              <a:spcBef>
                <a:spcPct val="0"/>
              </a:spcBef>
            </a:pPr>
            <a:r>
              <a:rPr lang="en-US" b="true" sz="4500" u="sng">
                <a:solidFill>
                  <a:srgbClr val="000000"/>
                </a:solidFill>
                <a:latin typeface="Canva Sans Bold"/>
                <a:ea typeface="Canva Sans Bold"/>
                <a:cs typeface="Canva Sans Bold"/>
                <a:sym typeface="Canva Sans Bold"/>
              </a:rPr>
              <a:t>Grain Separator Frame</a:t>
            </a:r>
          </a:p>
        </p:txBody>
      </p:sp>
      <p:sp>
        <p:nvSpPr>
          <p:cNvPr name="TextBox 6" id="6"/>
          <p:cNvSpPr txBox="true"/>
          <p:nvPr/>
        </p:nvSpPr>
        <p:spPr>
          <a:xfrm rot="0">
            <a:off x="1028700" y="1997509"/>
            <a:ext cx="9210261" cy="7581495"/>
          </a:xfrm>
          <a:prstGeom prst="rect">
            <a:avLst/>
          </a:prstGeom>
        </p:spPr>
        <p:txBody>
          <a:bodyPr anchor="t" rtlCol="false" tIns="0" lIns="0" bIns="0" rIns="0">
            <a:spAutoFit/>
          </a:bodyPr>
          <a:lstStyle/>
          <a:p>
            <a:pPr algn="l">
              <a:lnSpc>
                <a:spcPts val="3172"/>
              </a:lnSpc>
            </a:pPr>
            <a:r>
              <a:rPr lang="en-US" sz="2265">
                <a:solidFill>
                  <a:srgbClr val="000000"/>
                </a:solidFill>
                <a:latin typeface="Canva Sans"/>
                <a:ea typeface="Canva Sans"/>
                <a:cs typeface="Canva Sans"/>
                <a:sym typeface="Canva Sans"/>
              </a:rPr>
              <a:t>The grain separator frame is a foundational structural element of the combine harvester, specifically designed to house and support the rotating grain separator cylinders. Its simple yet robust rectangular design ensures correct positioning and steady operation of the internal mechanisms.</a:t>
            </a:r>
          </a:p>
          <a:p>
            <a:pPr algn="l">
              <a:lnSpc>
                <a:spcPts val="3172"/>
              </a:lnSpc>
            </a:pPr>
          </a:p>
          <a:p>
            <a:pPr algn="l">
              <a:lnSpc>
                <a:spcPts val="3172"/>
              </a:lnSpc>
            </a:pPr>
            <a:r>
              <a:rPr lang="en-US" sz="2265">
                <a:solidFill>
                  <a:srgbClr val="000000"/>
                </a:solidFill>
                <a:latin typeface="Canva Sans"/>
                <a:ea typeface="Canva Sans"/>
                <a:cs typeface="Canva Sans"/>
                <a:sym typeface="Canva Sans"/>
              </a:rPr>
              <a:t>The precision-drilled pores in the frame allow debris and smaller particles to pass through, preventing material buildup and aiding in the separation process. Additionally, the curved and contoured design of the frame supports smooth material flow, reduces clogging, and ensures even distribution of the threshed material during harvesting operations.</a:t>
            </a:r>
          </a:p>
          <a:p>
            <a:pPr algn="l">
              <a:lnSpc>
                <a:spcPts val="3172"/>
              </a:lnSpc>
            </a:pPr>
          </a:p>
          <a:p>
            <a:pPr algn="l">
              <a:lnSpc>
                <a:spcPts val="3172"/>
              </a:lnSpc>
            </a:pPr>
            <a:r>
              <a:rPr lang="en-US" sz="2265">
                <a:solidFill>
                  <a:srgbClr val="000000"/>
                </a:solidFill>
                <a:latin typeface="Canva Sans"/>
                <a:ea typeface="Canva Sans"/>
                <a:cs typeface="Canva Sans"/>
                <a:sym typeface="Canva Sans"/>
              </a:rPr>
              <a:t>It is typically constructed from welded high-grade steel or reinforced aluminum, offering excellent resistance to corrosion, deformation, and mechanical stress. These materials ensure long-term durability and precise support, even under heavy-duty, continuous-field operation.</a:t>
            </a:r>
          </a:p>
          <a:p>
            <a:pPr algn="l">
              <a:lnSpc>
                <a:spcPts val="3172"/>
              </a:lnSpc>
              <a:spcBef>
                <a:spcPct val="0"/>
              </a:spcBef>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093796" y="5295830"/>
            <a:ext cx="5035522" cy="6501643"/>
          </a:xfrm>
          <a:custGeom>
            <a:avLst/>
            <a:gdLst/>
            <a:ahLst/>
            <a:cxnLst/>
            <a:rect r="r" b="b" t="t" l="l"/>
            <a:pathLst>
              <a:path h="6501643" w="5035522">
                <a:moveTo>
                  <a:pt x="0" y="0"/>
                </a:moveTo>
                <a:lnTo>
                  <a:pt x="5035523" y="0"/>
                </a:lnTo>
                <a:lnTo>
                  <a:pt x="5035523" y="6501643"/>
                </a:lnTo>
                <a:lnTo>
                  <a:pt x="0" y="65016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0"/>
            <a:ext cx="3837340" cy="2126914"/>
          </a:xfrm>
          <a:custGeom>
            <a:avLst/>
            <a:gdLst/>
            <a:ahLst/>
            <a:cxnLst/>
            <a:rect r="r" b="b" t="t" l="l"/>
            <a:pathLst>
              <a:path h="2126914" w="3837340">
                <a:moveTo>
                  <a:pt x="0" y="0"/>
                </a:moveTo>
                <a:lnTo>
                  <a:pt x="3837340" y="0"/>
                </a:lnTo>
                <a:lnTo>
                  <a:pt x="3837340" y="2126914"/>
                </a:lnTo>
                <a:lnTo>
                  <a:pt x="0" y="21269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7565378" y="605677"/>
            <a:ext cx="3157244" cy="762000"/>
          </a:xfrm>
          <a:prstGeom prst="rect">
            <a:avLst/>
          </a:prstGeom>
        </p:spPr>
        <p:txBody>
          <a:bodyPr anchor="t" rtlCol="false" tIns="0" lIns="0" bIns="0" rIns="0">
            <a:spAutoFit/>
          </a:bodyPr>
          <a:lstStyle/>
          <a:p>
            <a:pPr algn="ctr">
              <a:lnSpc>
                <a:spcPts val="6299"/>
              </a:lnSpc>
              <a:spcBef>
                <a:spcPct val="0"/>
              </a:spcBef>
            </a:pPr>
            <a:r>
              <a:rPr lang="en-US" b="true" sz="4500" u="sng">
                <a:solidFill>
                  <a:srgbClr val="000000"/>
                </a:solidFill>
                <a:latin typeface="Canva Sans Bold"/>
                <a:ea typeface="Canva Sans Bold"/>
                <a:cs typeface="Canva Sans Bold"/>
                <a:sym typeface="Canva Sans Bold"/>
              </a:rPr>
              <a:t>Working</a:t>
            </a:r>
          </a:p>
        </p:txBody>
      </p:sp>
      <p:sp>
        <p:nvSpPr>
          <p:cNvPr name="TextBox 5" id="5"/>
          <p:cNvSpPr txBox="true"/>
          <p:nvPr/>
        </p:nvSpPr>
        <p:spPr>
          <a:xfrm rot="0">
            <a:off x="1028700" y="1424827"/>
            <a:ext cx="16230600" cy="4804357"/>
          </a:xfrm>
          <a:prstGeom prst="rect">
            <a:avLst/>
          </a:prstGeom>
        </p:spPr>
        <p:txBody>
          <a:bodyPr anchor="t" rtlCol="false" tIns="0" lIns="0" bIns="0" rIns="0">
            <a:spAutoFit/>
          </a:bodyPr>
          <a:lstStyle/>
          <a:p>
            <a:pPr algn="l">
              <a:lnSpc>
                <a:spcPts val="3467"/>
              </a:lnSpc>
            </a:pPr>
            <a:r>
              <a:rPr lang="en-US" sz="2477">
                <a:solidFill>
                  <a:srgbClr val="000000"/>
                </a:solidFill>
                <a:latin typeface="Canva Sans"/>
                <a:ea typeface="Canva Sans"/>
                <a:cs typeface="Canva Sans"/>
                <a:sym typeface="Canva Sans"/>
              </a:rPr>
              <a:t>The grain separator frame functions as the backbone of the separation unit, supporting and stabilizing the movement of rotating components. It ensures proper alignment and spacing, allowing the separation process to occur smoothly without structural shifts or mechanical interference.</a:t>
            </a:r>
          </a:p>
          <a:p>
            <a:pPr algn="l">
              <a:lnSpc>
                <a:spcPts val="3467"/>
              </a:lnSpc>
            </a:pPr>
          </a:p>
          <a:p>
            <a:pPr algn="l">
              <a:lnSpc>
                <a:spcPts val="3467"/>
              </a:lnSpc>
            </a:pPr>
            <a:r>
              <a:rPr lang="en-US" sz="2477">
                <a:solidFill>
                  <a:srgbClr val="000000"/>
                </a:solidFill>
                <a:latin typeface="Canva Sans"/>
                <a:ea typeface="Canva Sans"/>
                <a:cs typeface="Canva Sans"/>
                <a:sym typeface="Canva Sans"/>
              </a:rPr>
              <a:t>       </a:t>
            </a:r>
            <a:r>
              <a:rPr lang="en-US" sz="2477">
                <a:solidFill>
                  <a:srgbClr val="000000"/>
                </a:solidFill>
                <a:latin typeface="Canva Sans"/>
                <a:ea typeface="Canva Sans"/>
                <a:cs typeface="Canva Sans"/>
                <a:sym typeface="Canva Sans"/>
              </a:rPr>
              <a:t>Operational Role of the Grain Separator Frame:</a:t>
            </a:r>
          </a:p>
          <a:p>
            <a:pPr algn="l" marL="534806" indent="-267403" lvl="1">
              <a:lnSpc>
                <a:spcPts val="3467"/>
              </a:lnSpc>
              <a:buFont typeface="Arial"/>
              <a:buChar char="•"/>
            </a:pPr>
            <a:r>
              <a:rPr lang="en-US" sz="2477">
                <a:solidFill>
                  <a:srgbClr val="000000"/>
                </a:solidFill>
                <a:latin typeface="Canva Sans"/>
                <a:ea typeface="Canva Sans"/>
                <a:cs typeface="Canva Sans"/>
                <a:sym typeface="Canva Sans"/>
              </a:rPr>
              <a:t>Holds and positions the rotating separator cylinders with precise alignment.</a:t>
            </a:r>
          </a:p>
          <a:p>
            <a:pPr algn="l" marL="534806" indent="-267403" lvl="1">
              <a:lnSpc>
                <a:spcPts val="3467"/>
              </a:lnSpc>
              <a:buFont typeface="Arial"/>
              <a:buChar char="•"/>
            </a:pPr>
            <a:r>
              <a:rPr lang="en-US" sz="2477">
                <a:solidFill>
                  <a:srgbClr val="000000"/>
                </a:solidFill>
                <a:latin typeface="Canva Sans"/>
                <a:ea typeface="Canva Sans"/>
                <a:cs typeface="Canva Sans"/>
                <a:sym typeface="Canva Sans"/>
              </a:rPr>
              <a:t>Reduces vibrations and mechanical wobble during high-speed operation.</a:t>
            </a:r>
          </a:p>
          <a:p>
            <a:pPr algn="l" marL="534806" indent="-267403" lvl="1">
              <a:lnSpc>
                <a:spcPts val="3467"/>
              </a:lnSpc>
              <a:buFont typeface="Arial"/>
              <a:buChar char="•"/>
            </a:pPr>
            <a:r>
              <a:rPr lang="en-US" sz="2477">
                <a:solidFill>
                  <a:srgbClr val="000000"/>
                </a:solidFill>
                <a:latin typeface="Canva Sans"/>
                <a:ea typeface="Canva Sans"/>
                <a:cs typeface="Canva Sans"/>
                <a:sym typeface="Canva Sans"/>
              </a:rPr>
              <a:t>Maintains structural integrity under the stress of rotating and separating loads.</a:t>
            </a:r>
          </a:p>
          <a:p>
            <a:pPr algn="l" marL="534806" indent="-267403" lvl="1">
              <a:lnSpc>
                <a:spcPts val="3467"/>
              </a:lnSpc>
              <a:buFont typeface="Arial"/>
              <a:buChar char="•"/>
            </a:pPr>
            <a:r>
              <a:rPr lang="en-US" sz="2477">
                <a:solidFill>
                  <a:srgbClr val="000000"/>
                </a:solidFill>
                <a:latin typeface="Canva Sans"/>
                <a:ea typeface="Canva Sans"/>
                <a:cs typeface="Canva Sans"/>
                <a:sym typeface="Canva Sans"/>
              </a:rPr>
              <a:t>Provides fixed mounting points for grates, covers, and guiding supports.</a:t>
            </a:r>
          </a:p>
          <a:p>
            <a:pPr algn="l" marL="534806" indent="-267403" lvl="1">
              <a:lnSpc>
                <a:spcPts val="3467"/>
              </a:lnSpc>
              <a:buFont typeface="Arial"/>
              <a:buChar char="•"/>
            </a:pPr>
            <a:r>
              <a:rPr lang="en-US" sz="2477">
                <a:solidFill>
                  <a:srgbClr val="000000"/>
                </a:solidFill>
                <a:latin typeface="Canva Sans"/>
                <a:ea typeface="Canva Sans"/>
                <a:cs typeface="Canva Sans"/>
                <a:sym typeface="Canva Sans"/>
              </a:rPr>
              <a:t>Ensures consistent separation by preventing misalignment and mechanical failure.</a:t>
            </a:r>
          </a:p>
          <a:p>
            <a:pPr algn="l">
              <a:lnSpc>
                <a:spcPts val="3467"/>
              </a:lnSpc>
            </a:pPr>
          </a:p>
        </p:txBody>
      </p:sp>
      <p:sp>
        <p:nvSpPr>
          <p:cNvPr name="TextBox 6" id="6"/>
          <p:cNvSpPr txBox="true"/>
          <p:nvPr/>
        </p:nvSpPr>
        <p:spPr>
          <a:xfrm rot="0">
            <a:off x="6504728" y="6257758"/>
            <a:ext cx="5278545" cy="762000"/>
          </a:xfrm>
          <a:prstGeom prst="rect">
            <a:avLst/>
          </a:prstGeom>
        </p:spPr>
        <p:txBody>
          <a:bodyPr anchor="t" rtlCol="false" tIns="0" lIns="0" bIns="0" rIns="0">
            <a:spAutoFit/>
          </a:bodyPr>
          <a:lstStyle/>
          <a:p>
            <a:pPr algn="ctr">
              <a:lnSpc>
                <a:spcPts val="6299"/>
              </a:lnSpc>
              <a:spcBef>
                <a:spcPct val="0"/>
              </a:spcBef>
            </a:pPr>
            <a:r>
              <a:rPr lang="en-US" b="true" sz="4500" u="sng">
                <a:solidFill>
                  <a:srgbClr val="000000"/>
                </a:solidFill>
                <a:latin typeface="Canva Sans Bold"/>
                <a:ea typeface="Canva Sans Bold"/>
                <a:cs typeface="Canva Sans Bold"/>
                <a:sym typeface="Canva Sans Bold"/>
              </a:rPr>
              <a:t>Applications</a:t>
            </a:r>
          </a:p>
        </p:txBody>
      </p:sp>
      <p:sp>
        <p:nvSpPr>
          <p:cNvPr name="TextBox 7" id="7"/>
          <p:cNvSpPr txBox="true"/>
          <p:nvPr/>
        </p:nvSpPr>
        <p:spPr>
          <a:xfrm rot="0">
            <a:off x="1028700" y="7358945"/>
            <a:ext cx="16230600" cy="2175457"/>
          </a:xfrm>
          <a:prstGeom prst="rect">
            <a:avLst/>
          </a:prstGeom>
        </p:spPr>
        <p:txBody>
          <a:bodyPr anchor="t" rtlCol="false" tIns="0" lIns="0" bIns="0" rIns="0">
            <a:spAutoFit/>
          </a:bodyPr>
          <a:lstStyle/>
          <a:p>
            <a:pPr algn="l" marL="534806" indent="-267403" lvl="1">
              <a:lnSpc>
                <a:spcPts val="3467"/>
              </a:lnSpc>
              <a:buFont typeface="Arial"/>
              <a:buChar char="•"/>
            </a:pPr>
            <a:r>
              <a:rPr lang="en-US" b="true" sz="2477">
                <a:solidFill>
                  <a:srgbClr val="000000"/>
                </a:solidFill>
                <a:latin typeface="Canva Sans Bold"/>
                <a:ea typeface="Canva Sans Bold"/>
                <a:cs typeface="Canva Sans Bold"/>
                <a:sym typeface="Canva Sans Bold"/>
              </a:rPr>
              <a:t> </a:t>
            </a:r>
            <a:r>
              <a:rPr lang="en-US" sz="2477">
                <a:solidFill>
                  <a:srgbClr val="000000"/>
                </a:solidFill>
                <a:latin typeface="Canva Sans"/>
                <a:ea typeface="Canva Sans"/>
                <a:cs typeface="Canva Sans"/>
                <a:sym typeface="Canva Sans"/>
              </a:rPr>
              <a:t>Widely used in combine harvesters to support and stabilize grain separator cylinders.</a:t>
            </a:r>
          </a:p>
          <a:p>
            <a:pPr algn="l" marL="534806" indent="-267403" lvl="1">
              <a:lnSpc>
                <a:spcPts val="3467"/>
              </a:lnSpc>
              <a:buFont typeface="Arial"/>
              <a:buChar char="•"/>
            </a:pPr>
            <a:r>
              <a:rPr lang="en-US" sz="2477">
                <a:solidFill>
                  <a:srgbClr val="000000"/>
                </a:solidFill>
                <a:latin typeface="Canva Sans"/>
                <a:ea typeface="Canva Sans"/>
                <a:cs typeface="Canva Sans"/>
                <a:sym typeface="Canva Sans"/>
              </a:rPr>
              <a:t> </a:t>
            </a:r>
            <a:r>
              <a:rPr lang="en-US" sz="2477">
                <a:solidFill>
                  <a:srgbClr val="000000"/>
                </a:solidFill>
                <a:latin typeface="Canva Sans"/>
                <a:ea typeface="Canva Sans"/>
                <a:cs typeface="Canva Sans"/>
                <a:sym typeface="Canva Sans"/>
              </a:rPr>
              <a:t>Minimizes mechanical wear by reducing vibration and structural displacement.</a:t>
            </a:r>
          </a:p>
          <a:p>
            <a:pPr algn="l" marL="534806" indent="-267403" lvl="1">
              <a:lnSpc>
                <a:spcPts val="3467"/>
              </a:lnSpc>
              <a:buFont typeface="Arial"/>
              <a:buChar char="•"/>
            </a:pPr>
            <a:r>
              <a:rPr lang="en-US" sz="2477">
                <a:solidFill>
                  <a:srgbClr val="000000"/>
                </a:solidFill>
                <a:latin typeface="Canva Sans"/>
                <a:ea typeface="Canva Sans"/>
                <a:cs typeface="Canva Sans"/>
                <a:sym typeface="Canva Sans"/>
              </a:rPr>
              <a:t> Essential for maintaining machine</a:t>
            </a:r>
            <a:r>
              <a:rPr lang="en-US" sz="2477">
                <a:solidFill>
                  <a:srgbClr val="000000"/>
                </a:solidFill>
                <a:latin typeface="Canva Sans"/>
                <a:ea typeface="Canva Sans"/>
                <a:cs typeface="Canva Sans"/>
                <a:sym typeface="Canva Sans"/>
              </a:rPr>
              <a:t> integrity during long hours of high-speed harvesting.</a:t>
            </a:r>
          </a:p>
          <a:p>
            <a:pPr algn="l" marL="534806" indent="-267403" lvl="1">
              <a:lnSpc>
                <a:spcPts val="3467"/>
              </a:lnSpc>
              <a:buFont typeface="Arial"/>
              <a:buChar char="•"/>
            </a:pPr>
            <a:r>
              <a:rPr lang="en-US" sz="2477">
                <a:solidFill>
                  <a:srgbClr val="000000"/>
                </a:solidFill>
                <a:latin typeface="Canva Sans"/>
                <a:ea typeface="Canva Sans"/>
                <a:cs typeface="Canva Sans"/>
                <a:sym typeface="Canva Sans"/>
              </a:rPr>
              <a:t> Provides a st</a:t>
            </a:r>
            <a:r>
              <a:rPr lang="en-US" sz="2477">
                <a:solidFill>
                  <a:srgbClr val="000000"/>
                </a:solidFill>
                <a:latin typeface="Canva Sans"/>
                <a:ea typeface="Canva Sans"/>
                <a:cs typeface="Canva Sans"/>
                <a:sym typeface="Canva Sans"/>
              </a:rPr>
              <a:t>rong base for mounting separator grates, covers, and guiding elements.</a:t>
            </a:r>
          </a:p>
          <a:p>
            <a:pPr algn="l" marL="534806" indent="-267403" lvl="1">
              <a:lnSpc>
                <a:spcPts val="3467"/>
              </a:lnSpc>
              <a:buFont typeface="Arial"/>
              <a:buChar char="•"/>
            </a:pPr>
            <a:r>
              <a:rPr lang="en-US" sz="2477">
                <a:solidFill>
                  <a:srgbClr val="000000"/>
                </a:solidFill>
                <a:latin typeface="Canva Sans"/>
                <a:ea typeface="Canva Sans"/>
                <a:cs typeface="Canva Sans"/>
                <a:sym typeface="Canva Sans"/>
              </a:rPr>
              <a:t> Ensures alignment and smooth operation of internal components during continuous harvesting.</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855112" y="4440709"/>
            <a:ext cx="5532053" cy="7142741"/>
          </a:xfrm>
          <a:custGeom>
            <a:avLst/>
            <a:gdLst/>
            <a:ahLst/>
            <a:cxnLst/>
            <a:rect r="r" b="b" t="t" l="l"/>
            <a:pathLst>
              <a:path h="7142741" w="5532053">
                <a:moveTo>
                  <a:pt x="0" y="0"/>
                </a:moveTo>
                <a:lnTo>
                  <a:pt x="5532053" y="0"/>
                </a:lnTo>
                <a:lnTo>
                  <a:pt x="5532053" y="7142742"/>
                </a:lnTo>
                <a:lnTo>
                  <a:pt x="0" y="71427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0"/>
            <a:ext cx="4909918" cy="2721409"/>
          </a:xfrm>
          <a:custGeom>
            <a:avLst/>
            <a:gdLst/>
            <a:ahLst/>
            <a:cxnLst/>
            <a:rect r="r" b="b" t="t" l="l"/>
            <a:pathLst>
              <a:path h="2721409" w="4909918">
                <a:moveTo>
                  <a:pt x="0" y="0"/>
                </a:moveTo>
                <a:lnTo>
                  <a:pt x="4909918" y="0"/>
                </a:lnTo>
                <a:lnTo>
                  <a:pt x="4909918" y="2721409"/>
                </a:lnTo>
                <a:lnTo>
                  <a:pt x="0" y="27214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378100" y="2201393"/>
            <a:ext cx="13531800" cy="6613667"/>
          </a:xfrm>
          <a:custGeom>
            <a:avLst/>
            <a:gdLst/>
            <a:ahLst/>
            <a:cxnLst/>
            <a:rect r="r" b="b" t="t" l="l"/>
            <a:pathLst>
              <a:path h="6613667" w="13531800">
                <a:moveTo>
                  <a:pt x="0" y="0"/>
                </a:moveTo>
                <a:lnTo>
                  <a:pt x="13531800" y="0"/>
                </a:lnTo>
                <a:lnTo>
                  <a:pt x="13531800" y="6613667"/>
                </a:lnTo>
                <a:lnTo>
                  <a:pt x="0" y="6613667"/>
                </a:lnTo>
                <a:lnTo>
                  <a:pt x="0" y="0"/>
                </a:lnTo>
                <a:close/>
              </a:path>
            </a:pathLst>
          </a:custGeom>
          <a:blipFill>
            <a:blip r:embed="rId6"/>
            <a:stretch>
              <a:fillRect l="0" t="0" r="0" b="0"/>
            </a:stretch>
          </a:blipFill>
        </p:spPr>
      </p:sp>
      <p:sp>
        <p:nvSpPr>
          <p:cNvPr name="TextBox 5" id="5"/>
          <p:cNvSpPr txBox="true"/>
          <p:nvPr/>
        </p:nvSpPr>
        <p:spPr>
          <a:xfrm rot="0">
            <a:off x="6215457" y="806544"/>
            <a:ext cx="5857086" cy="762000"/>
          </a:xfrm>
          <a:prstGeom prst="rect">
            <a:avLst/>
          </a:prstGeom>
        </p:spPr>
        <p:txBody>
          <a:bodyPr anchor="t" rtlCol="false" tIns="0" lIns="0" bIns="0" rIns="0">
            <a:spAutoFit/>
          </a:bodyPr>
          <a:lstStyle/>
          <a:p>
            <a:pPr algn="ctr">
              <a:lnSpc>
                <a:spcPts val="6299"/>
              </a:lnSpc>
              <a:spcBef>
                <a:spcPct val="0"/>
              </a:spcBef>
            </a:pPr>
            <a:r>
              <a:rPr lang="en-US" b="true" sz="4500">
                <a:solidFill>
                  <a:srgbClr val="000000"/>
                </a:solidFill>
                <a:latin typeface="Canva Sans Bold"/>
                <a:ea typeface="Canva Sans Bold"/>
                <a:cs typeface="Canva Sans Bold"/>
                <a:sym typeface="Canva Sans Bold"/>
              </a:rPr>
              <a:t>MATLAB Codes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855112" y="4957780"/>
            <a:ext cx="5532053" cy="7142741"/>
          </a:xfrm>
          <a:custGeom>
            <a:avLst/>
            <a:gdLst/>
            <a:ahLst/>
            <a:cxnLst/>
            <a:rect r="r" b="b" t="t" l="l"/>
            <a:pathLst>
              <a:path h="7142741" w="5532053">
                <a:moveTo>
                  <a:pt x="0" y="0"/>
                </a:moveTo>
                <a:lnTo>
                  <a:pt x="5532053" y="0"/>
                </a:lnTo>
                <a:lnTo>
                  <a:pt x="5532053" y="7142742"/>
                </a:lnTo>
                <a:lnTo>
                  <a:pt x="0" y="71427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0"/>
            <a:ext cx="4909918" cy="2721409"/>
          </a:xfrm>
          <a:custGeom>
            <a:avLst/>
            <a:gdLst/>
            <a:ahLst/>
            <a:cxnLst/>
            <a:rect r="r" b="b" t="t" l="l"/>
            <a:pathLst>
              <a:path h="2721409" w="4909918">
                <a:moveTo>
                  <a:pt x="0" y="0"/>
                </a:moveTo>
                <a:lnTo>
                  <a:pt x="4909918" y="0"/>
                </a:lnTo>
                <a:lnTo>
                  <a:pt x="4909918" y="2721409"/>
                </a:lnTo>
                <a:lnTo>
                  <a:pt x="0" y="27214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27417" y="1757849"/>
            <a:ext cx="15433167" cy="6771302"/>
          </a:xfrm>
          <a:custGeom>
            <a:avLst/>
            <a:gdLst/>
            <a:ahLst/>
            <a:cxnLst/>
            <a:rect r="r" b="b" t="t" l="l"/>
            <a:pathLst>
              <a:path h="6771302" w="15433167">
                <a:moveTo>
                  <a:pt x="0" y="0"/>
                </a:moveTo>
                <a:lnTo>
                  <a:pt x="15433166" y="0"/>
                </a:lnTo>
                <a:lnTo>
                  <a:pt x="15433166" y="6771302"/>
                </a:lnTo>
                <a:lnTo>
                  <a:pt x="0" y="6771302"/>
                </a:lnTo>
                <a:lnTo>
                  <a:pt x="0" y="0"/>
                </a:lnTo>
                <a:close/>
              </a:path>
            </a:pathLst>
          </a:custGeom>
          <a:blipFill>
            <a:blip r:embed="rId6"/>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628836" y="4963359"/>
            <a:ext cx="5532053" cy="7142741"/>
          </a:xfrm>
          <a:custGeom>
            <a:avLst/>
            <a:gdLst/>
            <a:ahLst/>
            <a:cxnLst/>
            <a:rect r="r" b="b" t="t" l="l"/>
            <a:pathLst>
              <a:path h="7142741" w="5532053">
                <a:moveTo>
                  <a:pt x="0" y="0"/>
                </a:moveTo>
                <a:lnTo>
                  <a:pt x="5532053" y="0"/>
                </a:lnTo>
                <a:lnTo>
                  <a:pt x="5532053" y="7142741"/>
                </a:lnTo>
                <a:lnTo>
                  <a:pt x="0" y="71427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0"/>
            <a:ext cx="4909918" cy="2721409"/>
          </a:xfrm>
          <a:custGeom>
            <a:avLst/>
            <a:gdLst/>
            <a:ahLst/>
            <a:cxnLst/>
            <a:rect r="r" b="b" t="t" l="l"/>
            <a:pathLst>
              <a:path h="2721409" w="4909918">
                <a:moveTo>
                  <a:pt x="0" y="0"/>
                </a:moveTo>
                <a:lnTo>
                  <a:pt x="4909918" y="0"/>
                </a:lnTo>
                <a:lnTo>
                  <a:pt x="4909918" y="2721409"/>
                </a:lnTo>
                <a:lnTo>
                  <a:pt x="0" y="27214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076204" y="608228"/>
            <a:ext cx="8135592" cy="752476"/>
          </a:xfrm>
          <a:prstGeom prst="rect">
            <a:avLst/>
          </a:prstGeom>
        </p:spPr>
        <p:txBody>
          <a:bodyPr anchor="t" rtlCol="false" tIns="0" lIns="0" bIns="0" rIns="0">
            <a:spAutoFit/>
          </a:bodyPr>
          <a:lstStyle/>
          <a:p>
            <a:pPr algn="ctr">
              <a:lnSpc>
                <a:spcPts val="6299"/>
              </a:lnSpc>
              <a:spcBef>
                <a:spcPct val="0"/>
              </a:spcBef>
            </a:pPr>
            <a:r>
              <a:rPr lang="en-US" b="true" sz="4499" u="sng">
                <a:solidFill>
                  <a:srgbClr val="000000"/>
                </a:solidFill>
                <a:latin typeface="Montserrat Bold"/>
                <a:ea typeface="Montserrat Bold"/>
                <a:cs typeface="Montserrat Bold"/>
                <a:sym typeface="Montserrat Bold"/>
              </a:rPr>
              <a:t>Combined Harvester</a:t>
            </a:r>
          </a:p>
        </p:txBody>
      </p:sp>
      <p:sp>
        <p:nvSpPr>
          <p:cNvPr name="TextBox 5" id="5"/>
          <p:cNvSpPr txBox="true"/>
          <p:nvPr/>
        </p:nvSpPr>
        <p:spPr>
          <a:xfrm rot="0">
            <a:off x="1893137" y="4044499"/>
            <a:ext cx="14501725" cy="5680075"/>
          </a:xfrm>
          <a:prstGeom prst="rect">
            <a:avLst/>
          </a:prstGeom>
        </p:spPr>
        <p:txBody>
          <a:bodyPr anchor="t" rtlCol="false" tIns="0" lIns="0" bIns="0" rIns="0">
            <a:spAutoFit/>
          </a:bodyPr>
          <a:lstStyle/>
          <a:p>
            <a:pPr algn="l">
              <a:lnSpc>
                <a:spcPts val="3500"/>
              </a:lnSpc>
            </a:pPr>
            <a:r>
              <a:rPr lang="en-US" sz="2500">
                <a:solidFill>
                  <a:srgbClr val="000000"/>
                </a:solidFill>
                <a:latin typeface="Montserrat"/>
                <a:ea typeface="Montserrat"/>
                <a:cs typeface="Montserrat"/>
                <a:sym typeface="Montserrat"/>
              </a:rPr>
              <a:t>The combined harvester is one of the most significant innovations in modern agriculture. It revolutionized the way crops are harvested by merging multiple processes into a single operation. This machine is widely used in both small and large-scale farming. It improves productivity, reduces costs, and minimizes crop losses. As a result, it has become an indispensable tool for farmers across the world.</a:t>
            </a:r>
          </a:p>
          <a:p>
            <a:pPr algn="l" marL="539751" indent="-269876" lvl="1">
              <a:lnSpc>
                <a:spcPts val="3500"/>
              </a:lnSpc>
              <a:spcBef>
                <a:spcPct val="0"/>
              </a:spcBef>
              <a:buFont typeface="Arial"/>
              <a:buChar char="•"/>
            </a:pPr>
            <a:r>
              <a:rPr lang="en-US" b="true" sz="2500" u="sng">
                <a:solidFill>
                  <a:srgbClr val="000000"/>
                </a:solidFill>
                <a:latin typeface="Montserrat Bold"/>
                <a:ea typeface="Montserrat Bold"/>
                <a:cs typeface="Montserrat Bold"/>
                <a:sym typeface="Montserrat Bold"/>
              </a:rPr>
              <a:t>Multi-function Mach</a:t>
            </a:r>
            <a:r>
              <a:rPr lang="en-US" b="true" sz="2500" u="sng">
                <a:solidFill>
                  <a:srgbClr val="000000"/>
                </a:solidFill>
                <a:latin typeface="Montserrat Bold"/>
                <a:ea typeface="Montserrat Bold"/>
                <a:cs typeface="Montserrat Bold"/>
                <a:sym typeface="Montserrat Bold"/>
              </a:rPr>
              <a:t>ine</a:t>
            </a:r>
            <a:r>
              <a:rPr lang="en-US" sz="2500">
                <a:solidFill>
                  <a:srgbClr val="000000"/>
                </a:solidFill>
                <a:latin typeface="Montserrat"/>
                <a:ea typeface="Montserrat"/>
                <a:cs typeface="Montserrat"/>
                <a:sym typeface="Montserrat"/>
              </a:rPr>
              <a:t> : Performs reaping, threshing, and winnowing in a single process, making harvesting faster and more efficient.</a:t>
            </a:r>
          </a:p>
          <a:p>
            <a:pPr algn="l" marL="539751" indent="-269876" lvl="1">
              <a:lnSpc>
                <a:spcPts val="3500"/>
              </a:lnSpc>
              <a:spcBef>
                <a:spcPct val="0"/>
              </a:spcBef>
              <a:buFont typeface="Arial"/>
              <a:buChar char="•"/>
            </a:pPr>
            <a:r>
              <a:rPr lang="en-US" b="true" sz="2500" u="sng">
                <a:solidFill>
                  <a:srgbClr val="000000"/>
                </a:solidFill>
                <a:latin typeface="Montserrat Bold"/>
                <a:ea typeface="Montserrat Bold"/>
                <a:cs typeface="Montserrat Bold"/>
                <a:sym typeface="Montserrat Bold"/>
              </a:rPr>
              <a:t>Time and Labor Saving</a:t>
            </a:r>
            <a:r>
              <a:rPr lang="en-US" sz="2500">
                <a:solidFill>
                  <a:srgbClr val="000000"/>
                </a:solidFill>
                <a:latin typeface="Montserrat"/>
                <a:ea typeface="Montserrat"/>
                <a:cs typeface="Montserrat"/>
                <a:sym typeface="Montserrat"/>
              </a:rPr>
              <a:t> : Reduces the need for manual labor and significantly cuts down harvesting time.</a:t>
            </a:r>
          </a:p>
          <a:p>
            <a:pPr algn="l" marL="539751" indent="-269876" lvl="1">
              <a:lnSpc>
                <a:spcPts val="3500"/>
              </a:lnSpc>
              <a:spcBef>
                <a:spcPct val="0"/>
              </a:spcBef>
              <a:buFont typeface="Arial"/>
              <a:buChar char="•"/>
            </a:pPr>
            <a:r>
              <a:rPr lang="en-US" b="true" sz="2500" u="sng">
                <a:solidFill>
                  <a:srgbClr val="000000"/>
                </a:solidFill>
                <a:latin typeface="Montserrat Bold"/>
                <a:ea typeface="Montserrat Bold"/>
                <a:cs typeface="Montserrat Bold"/>
                <a:sym typeface="Montserrat Bold"/>
              </a:rPr>
              <a:t>Efficient Grain Processing</a:t>
            </a:r>
            <a:r>
              <a:rPr lang="en-US" sz="2500">
                <a:solidFill>
                  <a:srgbClr val="000000"/>
                </a:solidFill>
                <a:latin typeface="Montserrat"/>
                <a:ea typeface="Montserrat"/>
                <a:cs typeface="Montserrat"/>
                <a:sym typeface="Montserrat"/>
              </a:rPr>
              <a:t> : Cuts the crop, separates the grain from the stalk, and cleans it while moving across the field.</a:t>
            </a:r>
          </a:p>
          <a:p>
            <a:pPr algn="l" marL="539751" indent="-269876" lvl="1">
              <a:lnSpc>
                <a:spcPts val="3500"/>
              </a:lnSpc>
              <a:spcBef>
                <a:spcPct val="0"/>
              </a:spcBef>
              <a:buFont typeface="Arial"/>
              <a:buChar char="•"/>
            </a:pPr>
            <a:r>
              <a:rPr lang="en-US" b="true" sz="2500" u="sng">
                <a:solidFill>
                  <a:srgbClr val="000000"/>
                </a:solidFill>
                <a:latin typeface="Montserrat Bold"/>
                <a:ea typeface="Montserrat Bold"/>
                <a:cs typeface="Montserrat Bold"/>
                <a:sym typeface="Montserrat Bold"/>
              </a:rPr>
              <a:t>Advanced Technology Integration</a:t>
            </a:r>
            <a:r>
              <a:rPr lang="en-US" sz="2500">
                <a:solidFill>
                  <a:srgbClr val="000000"/>
                </a:solidFill>
                <a:latin typeface="Montserrat"/>
                <a:ea typeface="Montserrat"/>
                <a:cs typeface="Montserrat"/>
                <a:sym typeface="Montserrat"/>
              </a:rPr>
              <a:t> : Modern versions include GPS, sensors, and yield monitoring for precision agriculture.</a:t>
            </a:r>
          </a:p>
        </p:txBody>
      </p:sp>
      <p:sp>
        <p:nvSpPr>
          <p:cNvPr name="Freeform 6" id="6"/>
          <p:cNvSpPr/>
          <p:nvPr/>
        </p:nvSpPr>
        <p:spPr>
          <a:xfrm flipH="false" flipV="false" rot="0">
            <a:off x="6023075" y="1360704"/>
            <a:ext cx="6241850" cy="2512345"/>
          </a:xfrm>
          <a:custGeom>
            <a:avLst/>
            <a:gdLst/>
            <a:ahLst/>
            <a:cxnLst/>
            <a:rect r="r" b="b" t="t" l="l"/>
            <a:pathLst>
              <a:path h="2512345" w="6241850">
                <a:moveTo>
                  <a:pt x="0" y="0"/>
                </a:moveTo>
                <a:lnTo>
                  <a:pt x="6241850" y="0"/>
                </a:lnTo>
                <a:lnTo>
                  <a:pt x="6241850" y="2512345"/>
                </a:lnTo>
                <a:lnTo>
                  <a:pt x="0" y="2512345"/>
                </a:lnTo>
                <a:lnTo>
                  <a:pt x="0" y="0"/>
                </a:lnTo>
                <a:close/>
              </a:path>
            </a:pathLst>
          </a:custGeom>
          <a:blipFill>
            <a:blip r:embed="rId6"/>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826928" y="5061454"/>
            <a:ext cx="5532053" cy="7142741"/>
          </a:xfrm>
          <a:custGeom>
            <a:avLst/>
            <a:gdLst/>
            <a:ahLst/>
            <a:cxnLst/>
            <a:rect r="r" b="b" t="t" l="l"/>
            <a:pathLst>
              <a:path h="7142741" w="5532053">
                <a:moveTo>
                  <a:pt x="0" y="0"/>
                </a:moveTo>
                <a:lnTo>
                  <a:pt x="5532053" y="0"/>
                </a:lnTo>
                <a:lnTo>
                  <a:pt x="5532053" y="7142742"/>
                </a:lnTo>
                <a:lnTo>
                  <a:pt x="0" y="71427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0"/>
            <a:ext cx="4909918" cy="2721409"/>
          </a:xfrm>
          <a:custGeom>
            <a:avLst/>
            <a:gdLst/>
            <a:ahLst/>
            <a:cxnLst/>
            <a:rect r="r" b="b" t="t" l="l"/>
            <a:pathLst>
              <a:path h="2721409" w="4909918">
                <a:moveTo>
                  <a:pt x="0" y="0"/>
                </a:moveTo>
                <a:lnTo>
                  <a:pt x="4909918" y="0"/>
                </a:lnTo>
                <a:lnTo>
                  <a:pt x="4909918" y="2721409"/>
                </a:lnTo>
                <a:lnTo>
                  <a:pt x="0" y="27214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261035" y="497849"/>
            <a:ext cx="13765929" cy="7192698"/>
          </a:xfrm>
          <a:custGeom>
            <a:avLst/>
            <a:gdLst/>
            <a:ahLst/>
            <a:cxnLst/>
            <a:rect r="r" b="b" t="t" l="l"/>
            <a:pathLst>
              <a:path h="7192698" w="13765929">
                <a:moveTo>
                  <a:pt x="0" y="0"/>
                </a:moveTo>
                <a:lnTo>
                  <a:pt x="13765930" y="0"/>
                </a:lnTo>
                <a:lnTo>
                  <a:pt x="13765930" y="7192698"/>
                </a:lnTo>
                <a:lnTo>
                  <a:pt x="0" y="7192698"/>
                </a:lnTo>
                <a:lnTo>
                  <a:pt x="0" y="0"/>
                </a:lnTo>
                <a:close/>
              </a:path>
            </a:pathLst>
          </a:custGeom>
          <a:blipFill>
            <a:blip r:embed="rId6"/>
            <a:stretch>
              <a:fillRect l="0" t="0" r="0" b="0"/>
            </a:stretch>
          </a:blipFill>
        </p:spPr>
      </p:sp>
      <p:sp>
        <p:nvSpPr>
          <p:cNvPr name="TextBox 5" id="5"/>
          <p:cNvSpPr txBox="true"/>
          <p:nvPr/>
        </p:nvSpPr>
        <p:spPr>
          <a:xfrm rot="0">
            <a:off x="2261035" y="7969250"/>
            <a:ext cx="13765929" cy="1289050"/>
          </a:xfrm>
          <a:prstGeom prst="rect">
            <a:avLst/>
          </a:prstGeom>
        </p:spPr>
        <p:txBody>
          <a:bodyPr anchor="t" rtlCol="false" tIns="0" lIns="0" bIns="0" rIns="0">
            <a:spAutoFit/>
          </a:bodyPr>
          <a:lstStyle/>
          <a:p>
            <a:pPr algn="l" marL="539749" indent="-269875" lvl="1">
              <a:lnSpc>
                <a:spcPts val="3499"/>
              </a:lnSpc>
              <a:spcBef>
                <a:spcPct val="0"/>
              </a:spcBef>
              <a:buFont typeface="Arial"/>
              <a:buChar char="•"/>
            </a:pPr>
            <a:r>
              <a:rPr lang="en-US" sz="2499">
                <a:solidFill>
                  <a:srgbClr val="000000"/>
                </a:solidFill>
                <a:latin typeface="Montserrat"/>
                <a:ea typeface="Montserrat"/>
                <a:cs typeface="Montserrat"/>
                <a:sym typeface="Montserrat"/>
              </a:rPr>
              <a:t>The cylinder is safe </a:t>
            </a:r>
            <a:r>
              <a:rPr lang="en-US" sz="2499">
                <a:solidFill>
                  <a:srgbClr val="000000"/>
                </a:solidFill>
                <a:latin typeface="Montserrat"/>
                <a:ea typeface="Montserrat"/>
                <a:cs typeface="Montserrat"/>
                <a:sym typeface="Montserrat"/>
              </a:rPr>
              <a:t>under current centrifugal loading conditions.</a:t>
            </a:r>
          </a:p>
          <a:p>
            <a:pPr algn="l" marL="539749" indent="-269875" lvl="1">
              <a:lnSpc>
                <a:spcPts val="3499"/>
              </a:lnSpc>
              <a:spcBef>
                <a:spcPct val="0"/>
              </a:spcBef>
              <a:buFont typeface="Arial"/>
              <a:buChar char="•"/>
            </a:pPr>
            <a:r>
              <a:rPr lang="en-US" sz="2499">
                <a:solidFill>
                  <a:srgbClr val="000000"/>
                </a:solidFill>
                <a:latin typeface="Montserrat"/>
                <a:ea typeface="Montserrat"/>
                <a:cs typeface="Montserrat"/>
                <a:sym typeface="Montserrat"/>
              </a:rPr>
              <a:t>All stress components are well within safe limits assuming typical structural steels.</a:t>
            </a:r>
          </a:p>
          <a:p>
            <a:pPr algn="l">
              <a:lnSpc>
                <a:spcPts val="3499"/>
              </a:lnSpc>
              <a:spcBef>
                <a:spcPct val="0"/>
              </a:spcBef>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755947" y="3144259"/>
            <a:ext cx="5532053" cy="7142741"/>
          </a:xfrm>
          <a:custGeom>
            <a:avLst/>
            <a:gdLst/>
            <a:ahLst/>
            <a:cxnLst/>
            <a:rect r="r" b="b" t="t" l="l"/>
            <a:pathLst>
              <a:path h="7142741" w="5532053">
                <a:moveTo>
                  <a:pt x="0" y="0"/>
                </a:moveTo>
                <a:lnTo>
                  <a:pt x="5532053" y="0"/>
                </a:lnTo>
                <a:lnTo>
                  <a:pt x="5532053" y="7142741"/>
                </a:lnTo>
                <a:lnTo>
                  <a:pt x="0" y="71427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0"/>
            <a:ext cx="4909918" cy="2721409"/>
          </a:xfrm>
          <a:custGeom>
            <a:avLst/>
            <a:gdLst/>
            <a:ahLst/>
            <a:cxnLst/>
            <a:rect r="r" b="b" t="t" l="l"/>
            <a:pathLst>
              <a:path h="2721409" w="4909918">
                <a:moveTo>
                  <a:pt x="0" y="0"/>
                </a:moveTo>
                <a:lnTo>
                  <a:pt x="4909918" y="0"/>
                </a:lnTo>
                <a:lnTo>
                  <a:pt x="4909918" y="2721409"/>
                </a:lnTo>
                <a:lnTo>
                  <a:pt x="0" y="27214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289678" y="1066074"/>
            <a:ext cx="5708644" cy="888379"/>
          </a:xfrm>
          <a:prstGeom prst="rect">
            <a:avLst/>
          </a:prstGeom>
        </p:spPr>
        <p:txBody>
          <a:bodyPr anchor="t" rtlCol="false" tIns="0" lIns="0" bIns="0" rIns="0">
            <a:spAutoFit/>
          </a:bodyPr>
          <a:lstStyle/>
          <a:p>
            <a:pPr algn="ctr">
              <a:lnSpc>
                <a:spcPts val="7285"/>
              </a:lnSpc>
              <a:spcBef>
                <a:spcPct val="0"/>
              </a:spcBef>
            </a:pPr>
            <a:r>
              <a:rPr lang="en-US" b="true" sz="5204" u="sng">
                <a:solidFill>
                  <a:srgbClr val="000000"/>
                </a:solidFill>
                <a:latin typeface="Canva Sans Bold"/>
                <a:ea typeface="Canva Sans Bold"/>
                <a:cs typeface="Canva Sans Bold"/>
                <a:sym typeface="Canva Sans Bold"/>
              </a:rPr>
              <a:t>References</a:t>
            </a:r>
          </a:p>
        </p:txBody>
      </p:sp>
      <p:sp>
        <p:nvSpPr>
          <p:cNvPr name="TextBox 5" id="5"/>
          <p:cNvSpPr txBox="true"/>
          <p:nvPr/>
        </p:nvSpPr>
        <p:spPr>
          <a:xfrm rot="0">
            <a:off x="1028700" y="2783535"/>
            <a:ext cx="11745955" cy="548640"/>
          </a:xfrm>
          <a:prstGeom prst="rect">
            <a:avLst/>
          </a:prstGeom>
        </p:spPr>
        <p:txBody>
          <a:bodyPr anchor="t" rtlCol="false" tIns="0" lIns="0" bIns="0" rIns="0">
            <a:spAutoFit/>
          </a:bodyPr>
          <a:lstStyle/>
          <a:p>
            <a:pPr algn="l">
              <a:lnSpc>
                <a:spcPts val="2100"/>
              </a:lnSpc>
            </a:pPr>
            <a:r>
              <a:rPr lang="en-US" sz="2100" b="true">
                <a:solidFill>
                  <a:srgbClr val="000000"/>
                </a:solidFill>
                <a:latin typeface="Canva Sans Bold"/>
                <a:ea typeface="Canva Sans Bold"/>
                <a:cs typeface="Canva Sans Bold"/>
                <a:sym typeface="Canva Sans Bold"/>
              </a:rPr>
              <a:t>1) Zhenwei Liang, Million Eyasu Wada - Development of cleaning systems for combine harvesters: A review - 2023</a:t>
            </a:r>
          </a:p>
        </p:txBody>
      </p:sp>
      <p:sp>
        <p:nvSpPr>
          <p:cNvPr name="TextBox 6" id="6"/>
          <p:cNvSpPr txBox="true"/>
          <p:nvPr/>
        </p:nvSpPr>
        <p:spPr>
          <a:xfrm rot="0">
            <a:off x="1009992" y="4085056"/>
            <a:ext cx="11745955" cy="1099183"/>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Canva Sans Bold"/>
                <a:ea typeface="Canva Sans Bold"/>
                <a:cs typeface="Canva Sans Bold"/>
                <a:sym typeface="Canva Sans Bold"/>
              </a:rPr>
              <a:t>2) Abd</a:t>
            </a:r>
            <a:r>
              <a:rPr lang="en-US" b="true" sz="2100">
                <a:solidFill>
                  <a:srgbClr val="000000"/>
                </a:solidFill>
                <a:latin typeface="Canva Sans Bold"/>
                <a:ea typeface="Canva Sans Bold"/>
                <a:cs typeface="Canva Sans Bold"/>
                <a:sym typeface="Canva Sans Bold"/>
              </a:rPr>
              <a:t>ulkarim, Kazim &amp; Abdulrahman, Kamardeen &amp; Ahmed, Ismaila &amp; Abdulkareem, Suleiman &amp; Aebisi, Jeleel &amp; Harmanto, Dani. (2017). Design of mini combined Harvester. Journal of Production Engineering. 20. 55-62. 10.24867/JPE-2017-01-055. </a:t>
            </a:r>
          </a:p>
        </p:txBody>
      </p:sp>
      <p:sp>
        <p:nvSpPr>
          <p:cNvPr name="TextBox 7" id="7"/>
          <p:cNvSpPr txBox="true"/>
          <p:nvPr/>
        </p:nvSpPr>
        <p:spPr>
          <a:xfrm rot="0">
            <a:off x="1009992" y="6146987"/>
            <a:ext cx="11411545" cy="109918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Canva Sans Bold"/>
                <a:ea typeface="Canva Sans Bold"/>
                <a:cs typeface="Canva Sans Bold"/>
                <a:sym typeface="Canva Sans Bold"/>
              </a:rPr>
              <a:t>3) Investigation </a:t>
            </a:r>
            <a:r>
              <a:rPr lang="en-US" b="true" sz="2100">
                <a:solidFill>
                  <a:srgbClr val="000000"/>
                </a:solidFill>
                <a:latin typeface="Canva Sans Bold"/>
                <a:ea typeface="Canva Sans Bold"/>
                <a:cs typeface="Canva Sans Bold"/>
                <a:sym typeface="Canva Sans Bold"/>
              </a:rPr>
              <a:t>of Von - Mises Stress and Stress Concentration Factor for Cylinders with</a:t>
            </a:r>
          </a:p>
          <a:p>
            <a:pPr algn="l">
              <a:lnSpc>
                <a:spcPts val="2940"/>
              </a:lnSpc>
              <a:spcBef>
                <a:spcPct val="0"/>
              </a:spcBef>
            </a:pPr>
            <a:r>
              <a:rPr lang="en-US" b="true" sz="2100">
                <a:solidFill>
                  <a:srgbClr val="000000"/>
                </a:solidFill>
                <a:latin typeface="Canva Sans Bold"/>
                <a:ea typeface="Canva Sans Bold"/>
                <a:cs typeface="Canva Sans Bold"/>
                <a:sym typeface="Canva Sans Bold"/>
              </a:rPr>
              <a:t> Holes in Different  Locations and Varying Pressure using Analytical Method and FEA</a:t>
            </a:r>
          </a:p>
          <a:p>
            <a:pPr algn="l">
              <a:lnSpc>
                <a:spcPts val="2940"/>
              </a:lnSpc>
              <a:spcBef>
                <a:spcPct val="0"/>
              </a:spcBef>
            </a:pPr>
            <a:r>
              <a:rPr lang="en-US" b="true" sz="2100">
                <a:solidFill>
                  <a:srgbClr val="000000"/>
                </a:solidFill>
                <a:latin typeface="Canva Sans Bold"/>
                <a:ea typeface="Canva Sans Bold"/>
                <a:cs typeface="Canva Sans Bold"/>
                <a:sym typeface="Canva Sans Bold"/>
              </a:rPr>
              <a:t>Mr. D. L. Pavan Kumar1 , Mr. M. Rambabu2 - 2019</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493273" y="5259701"/>
            <a:ext cx="5532053" cy="7142741"/>
          </a:xfrm>
          <a:custGeom>
            <a:avLst/>
            <a:gdLst/>
            <a:ahLst/>
            <a:cxnLst/>
            <a:rect r="r" b="b" t="t" l="l"/>
            <a:pathLst>
              <a:path h="7142741" w="5532053">
                <a:moveTo>
                  <a:pt x="0" y="0"/>
                </a:moveTo>
                <a:lnTo>
                  <a:pt x="5532054" y="0"/>
                </a:lnTo>
                <a:lnTo>
                  <a:pt x="5532054" y="7142741"/>
                </a:lnTo>
                <a:lnTo>
                  <a:pt x="0" y="71427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0"/>
            <a:ext cx="4909918" cy="2721409"/>
          </a:xfrm>
          <a:custGeom>
            <a:avLst/>
            <a:gdLst/>
            <a:ahLst/>
            <a:cxnLst/>
            <a:rect r="r" b="b" t="t" l="l"/>
            <a:pathLst>
              <a:path h="2721409" w="4909918">
                <a:moveTo>
                  <a:pt x="0" y="0"/>
                </a:moveTo>
                <a:lnTo>
                  <a:pt x="4909918" y="0"/>
                </a:lnTo>
                <a:lnTo>
                  <a:pt x="4909918" y="2721409"/>
                </a:lnTo>
                <a:lnTo>
                  <a:pt x="0" y="27214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15660" y="3208522"/>
            <a:ext cx="8240728" cy="3869956"/>
          </a:xfrm>
          <a:custGeom>
            <a:avLst/>
            <a:gdLst/>
            <a:ahLst/>
            <a:cxnLst/>
            <a:rect r="r" b="b" t="t" l="l"/>
            <a:pathLst>
              <a:path h="3869956" w="8240728">
                <a:moveTo>
                  <a:pt x="0" y="0"/>
                </a:moveTo>
                <a:lnTo>
                  <a:pt x="8240728" y="0"/>
                </a:lnTo>
                <a:lnTo>
                  <a:pt x="8240728" y="3869956"/>
                </a:lnTo>
                <a:lnTo>
                  <a:pt x="0" y="3869956"/>
                </a:lnTo>
                <a:lnTo>
                  <a:pt x="0" y="0"/>
                </a:lnTo>
                <a:close/>
              </a:path>
            </a:pathLst>
          </a:custGeom>
          <a:blipFill>
            <a:blip r:embed="rId6"/>
            <a:stretch>
              <a:fillRect l="-9898" t="-26166" r="-6485" b="-3634"/>
            </a:stretch>
          </a:blipFill>
        </p:spPr>
      </p:sp>
      <p:sp>
        <p:nvSpPr>
          <p:cNvPr name="Freeform 5" id="5"/>
          <p:cNvSpPr/>
          <p:nvPr/>
        </p:nvSpPr>
        <p:spPr>
          <a:xfrm flipH="false" flipV="false" rot="0">
            <a:off x="9405141" y="2215478"/>
            <a:ext cx="8553604" cy="5856045"/>
          </a:xfrm>
          <a:custGeom>
            <a:avLst/>
            <a:gdLst/>
            <a:ahLst/>
            <a:cxnLst/>
            <a:rect r="r" b="b" t="t" l="l"/>
            <a:pathLst>
              <a:path h="5856045" w="8553604">
                <a:moveTo>
                  <a:pt x="0" y="0"/>
                </a:moveTo>
                <a:lnTo>
                  <a:pt x="8553604" y="0"/>
                </a:lnTo>
                <a:lnTo>
                  <a:pt x="8553604" y="5856044"/>
                </a:lnTo>
                <a:lnTo>
                  <a:pt x="0" y="5856044"/>
                </a:lnTo>
                <a:lnTo>
                  <a:pt x="0" y="0"/>
                </a:lnTo>
                <a:close/>
              </a:path>
            </a:pathLst>
          </a:custGeom>
          <a:blipFill>
            <a:blip r:embed="rId7"/>
            <a:stretch>
              <a:fillRect l="-6691" t="-2171" r="-3965" b="-4705"/>
            </a:stretch>
          </a:blipFill>
        </p:spPr>
      </p:sp>
      <p:sp>
        <p:nvSpPr>
          <p:cNvPr name="TextBox 6" id="6"/>
          <p:cNvSpPr txBox="true"/>
          <p:nvPr/>
        </p:nvSpPr>
        <p:spPr>
          <a:xfrm rot="0">
            <a:off x="5511703" y="941604"/>
            <a:ext cx="7264594" cy="762000"/>
          </a:xfrm>
          <a:prstGeom prst="rect">
            <a:avLst/>
          </a:prstGeom>
        </p:spPr>
        <p:txBody>
          <a:bodyPr anchor="t" rtlCol="false" tIns="0" lIns="0" bIns="0" rIns="0">
            <a:spAutoFit/>
          </a:bodyPr>
          <a:lstStyle/>
          <a:p>
            <a:pPr algn="ctr">
              <a:lnSpc>
                <a:spcPts val="6299"/>
              </a:lnSpc>
              <a:spcBef>
                <a:spcPct val="0"/>
              </a:spcBef>
            </a:pPr>
            <a:r>
              <a:rPr lang="en-US" b="true" sz="4500" u="sng">
                <a:solidFill>
                  <a:srgbClr val="000000"/>
                </a:solidFill>
                <a:latin typeface="Canva Sans Bold"/>
                <a:ea typeface="Canva Sans Bold"/>
                <a:cs typeface="Canva Sans Bold"/>
                <a:sym typeface="Canva Sans Bold"/>
              </a:rPr>
              <a:t>Assembled Product</a:t>
            </a:r>
          </a:p>
        </p:txBody>
      </p:sp>
      <p:sp>
        <p:nvSpPr>
          <p:cNvPr name="TextBox 7" id="7"/>
          <p:cNvSpPr txBox="true"/>
          <p:nvPr/>
        </p:nvSpPr>
        <p:spPr>
          <a:xfrm rot="0">
            <a:off x="3641269" y="7270085"/>
            <a:ext cx="1789509" cy="514350"/>
          </a:xfrm>
          <a:prstGeom prst="rect">
            <a:avLst/>
          </a:prstGeom>
        </p:spPr>
        <p:txBody>
          <a:bodyPr anchor="t" rtlCol="false" tIns="0" lIns="0" bIns="0" rIns="0">
            <a:spAutoFit/>
          </a:bodyPr>
          <a:lstStyle/>
          <a:p>
            <a:pPr algn="ctr">
              <a:lnSpc>
                <a:spcPts val="4200"/>
              </a:lnSpc>
              <a:spcBef>
                <a:spcPct val="0"/>
              </a:spcBef>
            </a:pPr>
            <a:r>
              <a:rPr lang="en-US" b="true" sz="3000" i="true">
                <a:solidFill>
                  <a:srgbClr val="000000"/>
                </a:solidFill>
                <a:latin typeface="Canva Sans Bold Italics"/>
                <a:ea typeface="Canva Sans Bold Italics"/>
                <a:cs typeface="Canva Sans Bold Italics"/>
                <a:sym typeface="Canva Sans Bold Italics"/>
              </a:rPr>
              <a:t>Side View</a:t>
            </a:r>
          </a:p>
        </p:txBody>
      </p:sp>
      <p:sp>
        <p:nvSpPr>
          <p:cNvPr name="TextBox 8" id="8"/>
          <p:cNvSpPr txBox="true"/>
          <p:nvPr/>
        </p:nvSpPr>
        <p:spPr>
          <a:xfrm rot="0">
            <a:off x="12635443" y="8316721"/>
            <a:ext cx="2093000" cy="514350"/>
          </a:xfrm>
          <a:prstGeom prst="rect">
            <a:avLst/>
          </a:prstGeom>
        </p:spPr>
        <p:txBody>
          <a:bodyPr anchor="t" rtlCol="false" tIns="0" lIns="0" bIns="0" rIns="0">
            <a:spAutoFit/>
          </a:bodyPr>
          <a:lstStyle/>
          <a:p>
            <a:pPr algn="ctr">
              <a:lnSpc>
                <a:spcPts val="4200"/>
              </a:lnSpc>
              <a:spcBef>
                <a:spcPct val="0"/>
              </a:spcBef>
            </a:pPr>
            <a:r>
              <a:rPr lang="en-US" b="true" sz="3000" i="true">
                <a:solidFill>
                  <a:srgbClr val="000000"/>
                </a:solidFill>
                <a:latin typeface="Canva Sans Bold Italics"/>
                <a:ea typeface="Canva Sans Bold Italics"/>
                <a:cs typeface="Canva Sans Bold Italics"/>
                <a:sym typeface="Canva Sans Bold Italics"/>
              </a:rPr>
              <a:t>Home View</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DA75"/>
        </a:solidFill>
      </p:bgPr>
    </p:bg>
    <p:spTree>
      <p:nvGrpSpPr>
        <p:cNvPr id="1" name=""/>
        <p:cNvGrpSpPr/>
        <p:nvPr/>
      </p:nvGrpSpPr>
      <p:grpSpPr>
        <a:xfrm>
          <a:off x="0" y="0"/>
          <a:ext cx="0" cy="0"/>
          <a:chOff x="0" y="0"/>
          <a:chExt cx="0" cy="0"/>
        </a:xfrm>
      </p:grpSpPr>
      <p:sp>
        <p:nvSpPr>
          <p:cNvPr name="Freeform 2" id="2"/>
          <p:cNvSpPr/>
          <p:nvPr/>
        </p:nvSpPr>
        <p:spPr>
          <a:xfrm flipH="false" flipV="false" rot="0">
            <a:off x="15893388" y="6825782"/>
            <a:ext cx="3182764" cy="4109443"/>
          </a:xfrm>
          <a:custGeom>
            <a:avLst/>
            <a:gdLst/>
            <a:ahLst/>
            <a:cxnLst/>
            <a:rect r="r" b="b" t="t" l="l"/>
            <a:pathLst>
              <a:path h="4109443" w="3182764">
                <a:moveTo>
                  <a:pt x="0" y="0"/>
                </a:moveTo>
                <a:lnTo>
                  <a:pt x="3182764" y="0"/>
                </a:lnTo>
                <a:lnTo>
                  <a:pt x="3182764" y="4109443"/>
                </a:lnTo>
                <a:lnTo>
                  <a:pt x="0" y="41094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0"/>
            <a:ext cx="4909918" cy="2721409"/>
          </a:xfrm>
          <a:custGeom>
            <a:avLst/>
            <a:gdLst/>
            <a:ahLst/>
            <a:cxnLst/>
            <a:rect r="r" b="b" t="t" l="l"/>
            <a:pathLst>
              <a:path h="2721409" w="4909918">
                <a:moveTo>
                  <a:pt x="0" y="0"/>
                </a:moveTo>
                <a:lnTo>
                  <a:pt x="4909918" y="0"/>
                </a:lnTo>
                <a:lnTo>
                  <a:pt x="4909918" y="2721409"/>
                </a:lnTo>
                <a:lnTo>
                  <a:pt x="0" y="27214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4" id="4">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468" t="0" r="468" b="0"/>
          <a:stretch>
            <a:fillRect/>
          </a:stretch>
        </p:blipFill>
        <p:spPr>
          <a:xfrm flipH="false" flipV="false" rot="0">
            <a:off x="1799133" y="1727050"/>
            <a:ext cx="14689735" cy="7785559"/>
          </a:xfrm>
          <a:prstGeom prst="rect">
            <a:avLst/>
          </a:prstGeom>
        </p:spPr>
      </p:pic>
      <p:sp>
        <p:nvSpPr>
          <p:cNvPr name="TextBox 5" id="5"/>
          <p:cNvSpPr txBox="true"/>
          <p:nvPr/>
        </p:nvSpPr>
        <p:spPr>
          <a:xfrm rot="0">
            <a:off x="2825188" y="609600"/>
            <a:ext cx="12637623" cy="762000"/>
          </a:xfrm>
          <a:prstGeom prst="rect">
            <a:avLst/>
          </a:prstGeom>
        </p:spPr>
        <p:txBody>
          <a:bodyPr anchor="t" rtlCol="false" tIns="0" lIns="0" bIns="0" rIns="0">
            <a:spAutoFit/>
          </a:bodyPr>
          <a:lstStyle/>
          <a:p>
            <a:pPr algn="ctr">
              <a:lnSpc>
                <a:spcPts val="6299"/>
              </a:lnSpc>
              <a:spcBef>
                <a:spcPct val="0"/>
              </a:spcBef>
            </a:pPr>
            <a:r>
              <a:rPr lang="en-US" b="true" sz="4500" u="sng">
                <a:solidFill>
                  <a:srgbClr val="000000"/>
                </a:solidFill>
                <a:latin typeface="Canva Sans Bold"/>
                <a:ea typeface="Canva Sans Bold"/>
                <a:cs typeface="Canva Sans Bold"/>
                <a:sym typeface="Canva Sans Bold"/>
              </a:rPr>
              <a:t>Working Demonstration of the harvester</a:t>
            </a:r>
          </a:p>
        </p:txBody>
      </p:sp>
    </p:spTree>
  </p:cSld>
  <p:clrMapOvr>
    <a:masterClrMapping/>
  </p:clrMapOvr>
  <p:timing>
    <p:tnLst>
      <p:par>
        <p:cTn dur="indefinite" restart="never" nodeType="tmRoot">
          <p:childTnLst>
            <p:video>
              <p:cMediaNode vol="0">
                <p:cTn fill="hold" display="false">
                  <p:stCondLst>
                    <p:cond delay="indefinite"/>
                  </p:stCondLst>
                </p:cTn>
                <p:tgtEl>
                  <p:spTgt spid="4"/>
                </p:tgtEl>
              </p:cMediaNode>
            </p:video>
          </p:childTnLst>
        </p:cTn>
      </p:par>
    </p:tnLst>
  </p:timing>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DA75"/>
        </a:solidFill>
      </p:bgPr>
    </p:bg>
    <p:spTree>
      <p:nvGrpSpPr>
        <p:cNvPr id="1" name=""/>
        <p:cNvGrpSpPr/>
        <p:nvPr/>
      </p:nvGrpSpPr>
      <p:grpSpPr>
        <a:xfrm>
          <a:off x="0" y="0"/>
          <a:ext cx="0" cy="0"/>
          <a:chOff x="0" y="0"/>
          <a:chExt cx="0" cy="0"/>
        </a:xfrm>
      </p:grpSpPr>
      <p:sp>
        <p:nvSpPr>
          <p:cNvPr name="Freeform 2" id="2"/>
          <p:cNvSpPr/>
          <p:nvPr/>
        </p:nvSpPr>
        <p:spPr>
          <a:xfrm flipH="false" flipV="false" rot="0">
            <a:off x="15893388" y="6825782"/>
            <a:ext cx="3182764" cy="4109443"/>
          </a:xfrm>
          <a:custGeom>
            <a:avLst/>
            <a:gdLst/>
            <a:ahLst/>
            <a:cxnLst/>
            <a:rect r="r" b="b" t="t" l="l"/>
            <a:pathLst>
              <a:path h="4109443" w="3182764">
                <a:moveTo>
                  <a:pt x="0" y="0"/>
                </a:moveTo>
                <a:lnTo>
                  <a:pt x="3182764" y="0"/>
                </a:lnTo>
                <a:lnTo>
                  <a:pt x="3182764" y="4109443"/>
                </a:lnTo>
                <a:lnTo>
                  <a:pt x="0" y="41094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0"/>
            <a:ext cx="4909918" cy="2721409"/>
          </a:xfrm>
          <a:custGeom>
            <a:avLst/>
            <a:gdLst/>
            <a:ahLst/>
            <a:cxnLst/>
            <a:rect r="r" b="b" t="t" l="l"/>
            <a:pathLst>
              <a:path h="2721409" w="4909918">
                <a:moveTo>
                  <a:pt x="0" y="0"/>
                </a:moveTo>
                <a:lnTo>
                  <a:pt x="4909918" y="0"/>
                </a:lnTo>
                <a:lnTo>
                  <a:pt x="4909918" y="2721409"/>
                </a:lnTo>
                <a:lnTo>
                  <a:pt x="0" y="27214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4" id="4">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0" t="157" r="0" b="157"/>
          <a:stretch>
            <a:fillRect/>
          </a:stretch>
        </p:blipFill>
        <p:spPr>
          <a:xfrm flipH="false" flipV="false" rot="0">
            <a:off x="1028700" y="1915238"/>
            <a:ext cx="16241294" cy="7633408"/>
          </a:xfrm>
          <a:prstGeom prst="rect">
            <a:avLst/>
          </a:prstGeom>
        </p:spPr>
      </p:pic>
      <p:sp>
        <p:nvSpPr>
          <p:cNvPr name="TextBox 5" id="5"/>
          <p:cNvSpPr txBox="true"/>
          <p:nvPr/>
        </p:nvSpPr>
        <p:spPr>
          <a:xfrm rot="0">
            <a:off x="2847698" y="609600"/>
            <a:ext cx="12592603" cy="762000"/>
          </a:xfrm>
          <a:prstGeom prst="rect">
            <a:avLst/>
          </a:prstGeom>
        </p:spPr>
        <p:txBody>
          <a:bodyPr anchor="t" rtlCol="false" tIns="0" lIns="0" bIns="0" rIns="0">
            <a:spAutoFit/>
          </a:bodyPr>
          <a:lstStyle/>
          <a:p>
            <a:pPr algn="ctr">
              <a:lnSpc>
                <a:spcPts val="6299"/>
              </a:lnSpc>
              <a:spcBef>
                <a:spcPct val="0"/>
              </a:spcBef>
            </a:pPr>
            <a:r>
              <a:rPr lang="en-US" b="true" sz="4500" u="sng">
                <a:solidFill>
                  <a:srgbClr val="000000"/>
                </a:solidFill>
                <a:latin typeface="Canva Sans Bold"/>
                <a:ea typeface="Canva Sans Bold"/>
                <a:cs typeface="Canva Sans Bold"/>
                <a:sym typeface="Canva Sans Bold"/>
              </a:rPr>
              <a:t>Working Demonstration of the harvester</a:t>
            </a:r>
          </a:p>
        </p:txBody>
      </p:sp>
    </p:spTree>
  </p:cSld>
  <p:clrMapOvr>
    <a:masterClrMapping/>
  </p:clrMapOvr>
  <p:timing>
    <p:tnLst>
      <p:par>
        <p:cTn dur="indefinite" restart="never" nodeType="tmRoot">
          <p:childTnLst>
            <p:video>
              <p:cMediaNode vol="0">
                <p:cTn fill="hold" display="false">
                  <p:stCondLst>
                    <p:cond delay="indefinite"/>
                  </p:stCondLst>
                </p:cTn>
                <p:tgtEl>
                  <p:spTgt spid="4"/>
                </p:tgtEl>
              </p:cMediaNode>
            </p:video>
          </p:childTnLst>
        </p:cTn>
      </p:par>
    </p:tnLst>
  </p:timing>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DA75"/>
        </a:solidFill>
      </p:bgPr>
    </p:bg>
    <p:spTree>
      <p:nvGrpSpPr>
        <p:cNvPr id="1" name=""/>
        <p:cNvGrpSpPr/>
        <p:nvPr/>
      </p:nvGrpSpPr>
      <p:grpSpPr>
        <a:xfrm>
          <a:off x="0" y="0"/>
          <a:ext cx="0" cy="0"/>
          <a:chOff x="0" y="0"/>
          <a:chExt cx="0" cy="0"/>
        </a:xfrm>
      </p:grpSpPr>
      <p:sp>
        <p:nvSpPr>
          <p:cNvPr name="Freeform 2" id="2"/>
          <p:cNvSpPr/>
          <p:nvPr/>
        </p:nvSpPr>
        <p:spPr>
          <a:xfrm flipH="false" flipV="false" rot="0">
            <a:off x="15893388" y="6825782"/>
            <a:ext cx="3182764" cy="4109443"/>
          </a:xfrm>
          <a:custGeom>
            <a:avLst/>
            <a:gdLst/>
            <a:ahLst/>
            <a:cxnLst/>
            <a:rect r="r" b="b" t="t" l="l"/>
            <a:pathLst>
              <a:path h="4109443" w="3182764">
                <a:moveTo>
                  <a:pt x="0" y="0"/>
                </a:moveTo>
                <a:lnTo>
                  <a:pt x="3182764" y="0"/>
                </a:lnTo>
                <a:lnTo>
                  <a:pt x="3182764" y="4109443"/>
                </a:lnTo>
                <a:lnTo>
                  <a:pt x="0" y="41094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0"/>
            <a:ext cx="4909918" cy="2721409"/>
          </a:xfrm>
          <a:custGeom>
            <a:avLst/>
            <a:gdLst/>
            <a:ahLst/>
            <a:cxnLst/>
            <a:rect r="r" b="b" t="t" l="l"/>
            <a:pathLst>
              <a:path h="2721409" w="4909918">
                <a:moveTo>
                  <a:pt x="0" y="0"/>
                </a:moveTo>
                <a:lnTo>
                  <a:pt x="4909918" y="0"/>
                </a:lnTo>
                <a:lnTo>
                  <a:pt x="4909918" y="2721409"/>
                </a:lnTo>
                <a:lnTo>
                  <a:pt x="0" y="27214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4" id="4">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0" t="0" r="0" b="0"/>
          <a:stretch>
            <a:fillRect/>
          </a:stretch>
        </p:blipFill>
        <p:spPr>
          <a:xfrm flipH="false" flipV="false" rot="0">
            <a:off x="1882588" y="1575703"/>
            <a:ext cx="14522824" cy="8229600"/>
          </a:xfrm>
          <a:prstGeom prst="rect">
            <a:avLst/>
          </a:prstGeom>
        </p:spPr>
      </p:pic>
      <p:sp>
        <p:nvSpPr>
          <p:cNvPr name="TextBox 5" id="5"/>
          <p:cNvSpPr txBox="true"/>
          <p:nvPr/>
        </p:nvSpPr>
        <p:spPr>
          <a:xfrm rot="0">
            <a:off x="2958806" y="598704"/>
            <a:ext cx="12370388" cy="762000"/>
          </a:xfrm>
          <a:prstGeom prst="rect">
            <a:avLst/>
          </a:prstGeom>
        </p:spPr>
        <p:txBody>
          <a:bodyPr anchor="t" rtlCol="false" tIns="0" lIns="0" bIns="0" rIns="0">
            <a:spAutoFit/>
          </a:bodyPr>
          <a:lstStyle/>
          <a:p>
            <a:pPr algn="ctr">
              <a:lnSpc>
                <a:spcPts val="6299"/>
              </a:lnSpc>
              <a:spcBef>
                <a:spcPct val="0"/>
              </a:spcBef>
            </a:pPr>
            <a:r>
              <a:rPr lang="en-US" b="true" sz="4500" u="sng">
                <a:solidFill>
                  <a:srgbClr val="000000"/>
                </a:solidFill>
                <a:latin typeface="Canva Sans Bold"/>
                <a:ea typeface="Canva Sans Bold"/>
                <a:cs typeface="Canva Sans Bold"/>
                <a:sym typeface="Canva Sans Bold"/>
              </a:rPr>
              <a:t>Working Demonstration of the harvester</a:t>
            </a:r>
          </a:p>
        </p:txBody>
      </p:sp>
    </p:spTree>
  </p:cSld>
  <p:clrMapOvr>
    <a:masterClrMapping/>
  </p:clrMapOvr>
  <p:timing>
    <p:tnLst>
      <p:par>
        <p:cTn dur="indefinite" restart="never" nodeType="tmRoot">
          <p:childTnLst>
            <p:video>
              <p:cMediaNode vol="0">
                <p:cTn fill="hold" display="false">
                  <p:stCondLst>
                    <p:cond delay="indefinite"/>
                  </p:stCondLst>
                </p:cTn>
                <p:tgtEl>
                  <p:spTgt spid="4"/>
                </p:tgtEl>
              </p:cMediaNode>
            </p:video>
          </p:childTnLst>
        </p:cTn>
      </p:par>
    </p:tnLst>
  </p:timing>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386445" y="3877035"/>
            <a:ext cx="5532053" cy="7142741"/>
          </a:xfrm>
          <a:custGeom>
            <a:avLst/>
            <a:gdLst/>
            <a:ahLst/>
            <a:cxnLst/>
            <a:rect r="r" b="b" t="t" l="l"/>
            <a:pathLst>
              <a:path h="7142741" w="5532053">
                <a:moveTo>
                  <a:pt x="0" y="0"/>
                </a:moveTo>
                <a:lnTo>
                  <a:pt x="5532053" y="0"/>
                </a:lnTo>
                <a:lnTo>
                  <a:pt x="5532053" y="7142742"/>
                </a:lnTo>
                <a:lnTo>
                  <a:pt x="0" y="71427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0"/>
            <a:ext cx="4909918" cy="2721409"/>
          </a:xfrm>
          <a:custGeom>
            <a:avLst/>
            <a:gdLst/>
            <a:ahLst/>
            <a:cxnLst/>
            <a:rect r="r" b="b" t="t" l="l"/>
            <a:pathLst>
              <a:path h="2721409" w="4909918">
                <a:moveTo>
                  <a:pt x="0" y="0"/>
                </a:moveTo>
                <a:lnTo>
                  <a:pt x="4909918" y="0"/>
                </a:lnTo>
                <a:lnTo>
                  <a:pt x="4909918" y="2721409"/>
                </a:lnTo>
                <a:lnTo>
                  <a:pt x="0" y="27214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8700" y="1331161"/>
            <a:ext cx="4630127" cy="7624677"/>
          </a:xfrm>
          <a:custGeom>
            <a:avLst/>
            <a:gdLst/>
            <a:ahLst/>
            <a:cxnLst/>
            <a:rect r="r" b="b" t="t" l="l"/>
            <a:pathLst>
              <a:path h="7624677" w="4630127">
                <a:moveTo>
                  <a:pt x="0" y="0"/>
                </a:moveTo>
                <a:lnTo>
                  <a:pt x="4630127" y="0"/>
                </a:lnTo>
                <a:lnTo>
                  <a:pt x="4630127" y="7624678"/>
                </a:lnTo>
                <a:lnTo>
                  <a:pt x="0" y="7624678"/>
                </a:lnTo>
                <a:lnTo>
                  <a:pt x="0" y="0"/>
                </a:lnTo>
                <a:close/>
              </a:path>
            </a:pathLst>
          </a:custGeom>
          <a:blipFill>
            <a:blip r:embed="rId6"/>
            <a:stretch>
              <a:fillRect l="0" t="0" r="0" b="0"/>
            </a:stretch>
          </a:blipFill>
        </p:spPr>
      </p:sp>
      <p:sp>
        <p:nvSpPr>
          <p:cNvPr name="Freeform 5" id="5"/>
          <p:cNvSpPr/>
          <p:nvPr/>
        </p:nvSpPr>
        <p:spPr>
          <a:xfrm flipH="false" flipV="false" rot="0">
            <a:off x="7277602" y="1643787"/>
            <a:ext cx="8874869" cy="6999425"/>
          </a:xfrm>
          <a:custGeom>
            <a:avLst/>
            <a:gdLst/>
            <a:ahLst/>
            <a:cxnLst/>
            <a:rect r="r" b="b" t="t" l="l"/>
            <a:pathLst>
              <a:path h="6999425" w="8874869">
                <a:moveTo>
                  <a:pt x="0" y="0"/>
                </a:moveTo>
                <a:lnTo>
                  <a:pt x="8874869" y="0"/>
                </a:lnTo>
                <a:lnTo>
                  <a:pt x="8874869" y="6999426"/>
                </a:lnTo>
                <a:lnTo>
                  <a:pt x="0" y="6999426"/>
                </a:lnTo>
                <a:lnTo>
                  <a:pt x="0" y="0"/>
                </a:lnTo>
                <a:close/>
              </a:path>
            </a:pathLst>
          </a:custGeom>
          <a:blipFill>
            <a:blip r:embed="rId7"/>
            <a:stretch>
              <a:fillRect l="0" t="0" r="0" b="0"/>
            </a:stretch>
          </a:blipFill>
        </p:spPr>
      </p:sp>
      <p:sp>
        <p:nvSpPr>
          <p:cNvPr name="TextBox 6" id="6"/>
          <p:cNvSpPr txBox="true"/>
          <p:nvPr/>
        </p:nvSpPr>
        <p:spPr>
          <a:xfrm rot="0">
            <a:off x="8908356" y="609600"/>
            <a:ext cx="9525" cy="762000"/>
          </a:xfrm>
          <a:prstGeom prst="rect">
            <a:avLst/>
          </a:prstGeom>
        </p:spPr>
        <p:txBody>
          <a:bodyPr anchor="t" rtlCol="false" tIns="0" lIns="0" bIns="0" rIns="0">
            <a:spAutoFit/>
          </a:bodyPr>
          <a:lstStyle/>
          <a:p>
            <a:pPr algn="ctr">
              <a:lnSpc>
                <a:spcPts val="6299"/>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386445" y="3877035"/>
            <a:ext cx="5532053" cy="7142741"/>
          </a:xfrm>
          <a:custGeom>
            <a:avLst/>
            <a:gdLst/>
            <a:ahLst/>
            <a:cxnLst/>
            <a:rect r="r" b="b" t="t" l="l"/>
            <a:pathLst>
              <a:path h="7142741" w="5532053">
                <a:moveTo>
                  <a:pt x="0" y="0"/>
                </a:moveTo>
                <a:lnTo>
                  <a:pt x="5532053" y="0"/>
                </a:lnTo>
                <a:lnTo>
                  <a:pt x="5532053" y="7142742"/>
                </a:lnTo>
                <a:lnTo>
                  <a:pt x="0" y="71427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0"/>
            <a:ext cx="4909918" cy="2721409"/>
          </a:xfrm>
          <a:custGeom>
            <a:avLst/>
            <a:gdLst/>
            <a:ahLst/>
            <a:cxnLst/>
            <a:rect r="r" b="b" t="t" l="l"/>
            <a:pathLst>
              <a:path h="2721409" w="4909918">
                <a:moveTo>
                  <a:pt x="0" y="0"/>
                </a:moveTo>
                <a:lnTo>
                  <a:pt x="4909918" y="0"/>
                </a:lnTo>
                <a:lnTo>
                  <a:pt x="4909918" y="2721409"/>
                </a:lnTo>
                <a:lnTo>
                  <a:pt x="0" y="27214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359422" y="2395161"/>
            <a:ext cx="6793049" cy="5496678"/>
          </a:xfrm>
          <a:custGeom>
            <a:avLst/>
            <a:gdLst/>
            <a:ahLst/>
            <a:cxnLst/>
            <a:rect r="r" b="b" t="t" l="l"/>
            <a:pathLst>
              <a:path h="5496678" w="6793049">
                <a:moveTo>
                  <a:pt x="0" y="0"/>
                </a:moveTo>
                <a:lnTo>
                  <a:pt x="6793049" y="0"/>
                </a:lnTo>
                <a:lnTo>
                  <a:pt x="6793049" y="5496678"/>
                </a:lnTo>
                <a:lnTo>
                  <a:pt x="0" y="5496678"/>
                </a:lnTo>
                <a:lnTo>
                  <a:pt x="0" y="0"/>
                </a:lnTo>
                <a:close/>
              </a:path>
            </a:pathLst>
          </a:custGeom>
          <a:blipFill>
            <a:blip r:embed="rId6"/>
            <a:stretch>
              <a:fillRect l="-6829" t="0" r="-6829" b="0"/>
            </a:stretch>
          </a:blipFill>
        </p:spPr>
      </p:sp>
      <p:sp>
        <p:nvSpPr>
          <p:cNvPr name="TextBox 5" id="5"/>
          <p:cNvSpPr txBox="true"/>
          <p:nvPr/>
        </p:nvSpPr>
        <p:spPr>
          <a:xfrm rot="0">
            <a:off x="8908356" y="609600"/>
            <a:ext cx="9525" cy="762000"/>
          </a:xfrm>
          <a:prstGeom prst="rect">
            <a:avLst/>
          </a:prstGeom>
        </p:spPr>
        <p:txBody>
          <a:bodyPr anchor="t" rtlCol="false" tIns="0" lIns="0" bIns="0" rIns="0">
            <a:spAutoFit/>
          </a:bodyPr>
          <a:lstStyle/>
          <a:p>
            <a:pPr algn="ctr">
              <a:lnSpc>
                <a:spcPts val="6299"/>
              </a:lnSpc>
              <a:spcBef>
                <a:spcPct val="0"/>
              </a:spcBef>
            </a:pPr>
          </a:p>
        </p:txBody>
      </p:sp>
      <p:sp>
        <p:nvSpPr>
          <p:cNvPr name="TextBox 6" id="6"/>
          <p:cNvSpPr txBox="true"/>
          <p:nvPr/>
        </p:nvSpPr>
        <p:spPr>
          <a:xfrm rot="0">
            <a:off x="4887079" y="394202"/>
            <a:ext cx="8513842" cy="966502"/>
          </a:xfrm>
          <a:prstGeom prst="rect">
            <a:avLst/>
          </a:prstGeom>
        </p:spPr>
        <p:txBody>
          <a:bodyPr anchor="t" rtlCol="false" tIns="0" lIns="0" bIns="0" rIns="0">
            <a:spAutoFit/>
          </a:bodyPr>
          <a:lstStyle/>
          <a:p>
            <a:pPr algn="ctr">
              <a:lnSpc>
                <a:spcPts val="7994"/>
              </a:lnSpc>
              <a:spcBef>
                <a:spcPct val="0"/>
              </a:spcBef>
            </a:pPr>
            <a:r>
              <a:rPr lang="en-US" b="true" sz="5710" u="sng">
                <a:solidFill>
                  <a:srgbClr val="000000"/>
                </a:solidFill>
                <a:latin typeface="Canva Sans Bold"/>
                <a:ea typeface="Canva Sans Bold"/>
                <a:cs typeface="Canva Sans Bold"/>
                <a:sym typeface="Canva Sans Bold"/>
              </a:rPr>
              <a:t>Wing Supp</a:t>
            </a:r>
            <a:r>
              <a:rPr lang="en-US" b="true" sz="5710" u="sng">
                <a:solidFill>
                  <a:srgbClr val="000000"/>
                </a:solidFill>
                <a:latin typeface="Canva Sans Bold"/>
                <a:ea typeface="Canva Sans Bold"/>
                <a:cs typeface="Canva Sans Bold"/>
                <a:sym typeface="Canva Sans Bold"/>
              </a:rPr>
              <a:t>ort Frame</a:t>
            </a:r>
          </a:p>
        </p:txBody>
      </p:sp>
      <p:sp>
        <p:nvSpPr>
          <p:cNvPr name="TextBox 7" id="7"/>
          <p:cNvSpPr txBox="true"/>
          <p:nvPr/>
        </p:nvSpPr>
        <p:spPr>
          <a:xfrm rot="0">
            <a:off x="1276817" y="1673773"/>
            <a:ext cx="7631539" cy="7882890"/>
          </a:xfrm>
          <a:prstGeom prst="rect">
            <a:avLst/>
          </a:prstGeom>
        </p:spPr>
        <p:txBody>
          <a:bodyPr anchor="t" rtlCol="false" tIns="0" lIns="0" bIns="0" rIns="0">
            <a:spAutoFit/>
          </a:bodyPr>
          <a:lstStyle/>
          <a:p>
            <a:pPr algn="l">
              <a:lnSpc>
                <a:spcPts val="3959"/>
              </a:lnSpc>
            </a:pPr>
            <a:r>
              <a:rPr lang="en-US" sz="2400">
                <a:solidFill>
                  <a:srgbClr val="000000"/>
                </a:solidFill>
                <a:latin typeface="Montserrat"/>
                <a:ea typeface="Montserrat"/>
                <a:cs typeface="Montserrat"/>
                <a:sym typeface="Montserrat"/>
              </a:rPr>
              <a:t>The Wing Support Frame is a robust structural part located at the joint between the center header and its side wings on a folding draper header.</a:t>
            </a:r>
          </a:p>
          <a:p>
            <a:pPr algn="l">
              <a:lnSpc>
                <a:spcPts val="3959"/>
              </a:lnSpc>
            </a:pPr>
          </a:p>
          <a:p>
            <a:pPr algn="l">
              <a:lnSpc>
                <a:spcPts val="3959"/>
              </a:lnSpc>
            </a:pPr>
            <a:r>
              <a:rPr lang="en-US" sz="2400">
                <a:solidFill>
                  <a:srgbClr val="000000"/>
                </a:solidFill>
                <a:latin typeface="Montserrat"/>
                <a:ea typeface="Montserrat"/>
                <a:cs typeface="Montserrat"/>
                <a:sym typeface="Montserrat"/>
              </a:rPr>
              <a:t> Built from high-strength steel, it provides the mechanical integrity required to support the wide and heavy wing sections during harvesting and transport.</a:t>
            </a:r>
          </a:p>
          <a:p>
            <a:pPr algn="l">
              <a:lnSpc>
                <a:spcPts val="3959"/>
              </a:lnSpc>
            </a:pPr>
          </a:p>
          <a:p>
            <a:pPr algn="l">
              <a:lnSpc>
                <a:spcPts val="3959"/>
              </a:lnSpc>
            </a:pPr>
            <a:r>
              <a:rPr lang="en-US" sz="2400">
                <a:solidFill>
                  <a:srgbClr val="000000"/>
                </a:solidFill>
                <a:latin typeface="Montserrat"/>
                <a:ea typeface="Montserrat"/>
                <a:cs typeface="Montserrat"/>
                <a:sym typeface="Montserrat"/>
              </a:rPr>
              <a:t>It works in coordination with hydraulic and locking systems to ensure safe deployment and retraction. Designed to handle continuous stress, it enables high-performance harvesting even on uneven terrains by maintaining wing stability and alignment.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DAGlANstIig</dc:identifier>
  <dcterms:modified xsi:type="dcterms:W3CDTF">2011-08-01T06:04:30Z</dcterms:modified>
  <cp:revision>1</cp:revision>
  <dc:title>Combined Harvester</dc:title>
</cp:coreProperties>
</file>